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5" r:id="rId1"/>
  </p:sldMasterIdLst>
  <p:notesMasterIdLst>
    <p:notesMasterId r:id="rId116"/>
  </p:notesMasterIdLst>
  <p:handoutMasterIdLst>
    <p:handoutMasterId r:id="rId117"/>
  </p:handoutMasterIdLst>
  <p:sldIdLst>
    <p:sldId id="384" r:id="rId2"/>
    <p:sldId id="275" r:id="rId3"/>
    <p:sldId id="792" r:id="rId4"/>
    <p:sldId id="559" r:id="rId5"/>
    <p:sldId id="531" r:id="rId6"/>
    <p:sldId id="530" r:id="rId7"/>
    <p:sldId id="569" r:id="rId8"/>
    <p:sldId id="532" r:id="rId9"/>
    <p:sldId id="606" r:id="rId10"/>
    <p:sldId id="608" r:id="rId11"/>
    <p:sldId id="611" r:id="rId12"/>
    <p:sldId id="595" r:id="rId13"/>
    <p:sldId id="596" r:id="rId14"/>
    <p:sldId id="256" r:id="rId15"/>
    <p:sldId id="260" r:id="rId16"/>
    <p:sldId id="624" r:id="rId17"/>
    <p:sldId id="258" r:id="rId18"/>
    <p:sldId id="259" r:id="rId19"/>
    <p:sldId id="261" r:id="rId20"/>
    <p:sldId id="262" r:id="rId21"/>
    <p:sldId id="263" r:id="rId22"/>
    <p:sldId id="264" r:id="rId23"/>
    <p:sldId id="383" r:id="rId24"/>
    <p:sldId id="570" r:id="rId25"/>
    <p:sldId id="533" r:id="rId26"/>
    <p:sldId id="397" r:id="rId27"/>
    <p:sldId id="278" r:id="rId28"/>
    <p:sldId id="279" r:id="rId29"/>
    <p:sldId id="280" r:id="rId30"/>
    <p:sldId id="515" r:id="rId31"/>
    <p:sldId id="395" r:id="rId32"/>
    <p:sldId id="402" r:id="rId33"/>
    <p:sldId id="403" r:id="rId34"/>
    <p:sldId id="404" r:id="rId35"/>
    <p:sldId id="406" r:id="rId36"/>
    <p:sldId id="257" r:id="rId37"/>
    <p:sldId id="584" r:id="rId38"/>
    <p:sldId id="524" r:id="rId39"/>
    <p:sldId id="556" r:id="rId40"/>
    <p:sldId id="585" r:id="rId41"/>
    <p:sldId id="407" r:id="rId42"/>
    <p:sldId id="408" r:id="rId43"/>
    <p:sldId id="409" r:id="rId44"/>
    <p:sldId id="586" r:id="rId45"/>
    <p:sldId id="589" r:id="rId46"/>
    <p:sldId id="588" r:id="rId47"/>
    <p:sldId id="590" r:id="rId48"/>
    <p:sldId id="591" r:id="rId49"/>
    <p:sldId id="592" r:id="rId50"/>
    <p:sldId id="410" r:id="rId51"/>
    <p:sldId id="411" r:id="rId52"/>
    <p:sldId id="412" r:id="rId53"/>
    <p:sldId id="568" r:id="rId54"/>
    <p:sldId id="578" r:id="rId55"/>
    <p:sldId id="413" r:id="rId56"/>
    <p:sldId id="414" r:id="rId57"/>
    <p:sldId id="415" r:id="rId58"/>
    <p:sldId id="416" r:id="rId59"/>
    <p:sldId id="534" r:id="rId60"/>
    <p:sldId id="575" r:id="rId61"/>
    <p:sldId id="417" r:id="rId62"/>
    <p:sldId id="418" r:id="rId63"/>
    <p:sldId id="419" r:id="rId64"/>
    <p:sldId id="420" r:id="rId65"/>
    <p:sldId id="421" r:id="rId66"/>
    <p:sldId id="422" r:id="rId67"/>
    <p:sldId id="423" r:id="rId68"/>
    <p:sldId id="424" r:id="rId69"/>
    <p:sldId id="425" r:id="rId70"/>
    <p:sldId id="426" r:id="rId71"/>
    <p:sldId id="427" r:id="rId72"/>
    <p:sldId id="265" r:id="rId73"/>
    <p:sldId id="785" r:id="rId74"/>
    <p:sldId id="786" r:id="rId75"/>
    <p:sldId id="787" r:id="rId76"/>
    <p:sldId id="788" r:id="rId77"/>
    <p:sldId id="789" r:id="rId78"/>
    <p:sldId id="428" r:id="rId79"/>
    <p:sldId id="613" r:id="rId80"/>
    <p:sldId id="429" r:id="rId81"/>
    <p:sldId id="790" r:id="rId82"/>
    <p:sldId id="430" r:id="rId83"/>
    <p:sldId id="431" r:id="rId84"/>
    <p:sldId id="510" r:id="rId85"/>
    <p:sldId id="511" r:id="rId86"/>
    <p:sldId id="512" r:id="rId87"/>
    <p:sldId id="513" r:id="rId88"/>
    <p:sldId id="557" r:id="rId89"/>
    <p:sldId id="436" r:id="rId90"/>
    <p:sldId id="437" r:id="rId91"/>
    <p:sldId id="793" r:id="rId92"/>
    <p:sldId id="440" r:id="rId93"/>
    <p:sldId id="441" r:id="rId94"/>
    <p:sldId id="442" r:id="rId95"/>
    <p:sldId id="449" r:id="rId96"/>
    <p:sldId id="451" r:id="rId97"/>
    <p:sldId id="452" r:id="rId98"/>
    <p:sldId id="453" r:id="rId99"/>
    <p:sldId id="454" r:id="rId100"/>
    <p:sldId id="455" r:id="rId101"/>
    <p:sldId id="456" r:id="rId102"/>
    <p:sldId id="458" r:id="rId103"/>
    <p:sldId id="459" r:id="rId104"/>
    <p:sldId id="460" r:id="rId105"/>
    <p:sldId id="471" r:id="rId106"/>
    <p:sldId id="605" r:id="rId107"/>
    <p:sldId id="472" r:id="rId108"/>
    <p:sldId id="554" r:id="rId109"/>
    <p:sldId id="499" r:id="rId110"/>
    <p:sldId id="500" r:id="rId111"/>
    <p:sldId id="553" r:id="rId112"/>
    <p:sldId id="577" r:id="rId113"/>
    <p:sldId id="476" r:id="rId114"/>
    <p:sldId id="610" r:id="rId115"/>
  </p:sldIdLst>
  <p:sldSz cx="9144000" cy="6858000" type="letter"/>
  <p:notesSz cx="7010400" cy="9296400"/>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33CC"/>
    <a:srgbClr val="660033"/>
    <a:srgbClr val="80008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56" autoAdjust="0"/>
    <p:restoredTop sz="94662" autoAdjust="0"/>
  </p:normalViewPr>
  <p:slideViewPr>
    <p:cSldViewPr>
      <p:cViewPr varScale="1">
        <p:scale>
          <a:sx n="95" d="100"/>
          <a:sy n="95" d="100"/>
        </p:scale>
        <p:origin x="1992"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handoutMaster" Target="handoutMasters/handoutMaster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viewProps" Target="viewProps.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8898" name="Rectangle 2"/>
          <p:cNvSpPr>
            <a:spLocks noChangeArrowheads="1"/>
          </p:cNvSpPr>
          <p:nvPr/>
        </p:nvSpPr>
        <p:spPr bwMode="auto">
          <a:xfrm>
            <a:off x="3119438" y="8855075"/>
            <a:ext cx="773112"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972" tIns="45295" rIns="88972" bIns="45295">
            <a:spAutoFit/>
          </a:bodyPr>
          <a:lstStyle>
            <a:lvl1pPr defTabSz="884238">
              <a:defRPr sz="2400">
                <a:solidFill>
                  <a:schemeClr val="tx1"/>
                </a:solidFill>
                <a:latin typeface="Times New Roman" pitchFamily="18" charset="0"/>
              </a:defRPr>
            </a:lvl1pPr>
            <a:lvl2pPr marL="742950" indent="-285750" defTabSz="884238">
              <a:defRPr sz="2400">
                <a:solidFill>
                  <a:schemeClr val="tx1"/>
                </a:solidFill>
                <a:latin typeface="Times New Roman" pitchFamily="18" charset="0"/>
              </a:defRPr>
            </a:lvl2pPr>
            <a:lvl3pPr marL="1143000" indent="-228600" defTabSz="884238">
              <a:defRPr sz="2400">
                <a:solidFill>
                  <a:schemeClr val="tx1"/>
                </a:solidFill>
                <a:latin typeface="Times New Roman" pitchFamily="18" charset="0"/>
              </a:defRPr>
            </a:lvl3pPr>
            <a:lvl4pPr marL="1600200" indent="-228600" defTabSz="884238">
              <a:defRPr sz="2400">
                <a:solidFill>
                  <a:schemeClr val="tx1"/>
                </a:solidFill>
                <a:latin typeface="Times New Roman" pitchFamily="18" charset="0"/>
              </a:defRPr>
            </a:lvl4pPr>
            <a:lvl5pPr marL="2057400" indent="-228600" defTabSz="884238">
              <a:defRPr sz="2400">
                <a:solidFill>
                  <a:schemeClr val="tx1"/>
                </a:solidFill>
                <a:latin typeface="Times New Roman" pitchFamily="18" charset="0"/>
              </a:defRPr>
            </a:lvl5pPr>
            <a:lvl6pPr marL="2514600" indent="-228600" defTabSz="884238" eaLnBrk="0" fontAlgn="base" hangingPunct="0">
              <a:spcBef>
                <a:spcPct val="0"/>
              </a:spcBef>
              <a:spcAft>
                <a:spcPct val="0"/>
              </a:spcAft>
              <a:defRPr sz="2400">
                <a:solidFill>
                  <a:schemeClr val="tx1"/>
                </a:solidFill>
                <a:latin typeface="Times New Roman" pitchFamily="18" charset="0"/>
              </a:defRPr>
            </a:lvl6pPr>
            <a:lvl7pPr marL="2971800" indent="-228600" defTabSz="884238" eaLnBrk="0" fontAlgn="base" hangingPunct="0">
              <a:spcBef>
                <a:spcPct val="0"/>
              </a:spcBef>
              <a:spcAft>
                <a:spcPct val="0"/>
              </a:spcAft>
              <a:defRPr sz="2400">
                <a:solidFill>
                  <a:schemeClr val="tx1"/>
                </a:solidFill>
                <a:latin typeface="Times New Roman" pitchFamily="18" charset="0"/>
              </a:defRPr>
            </a:lvl7pPr>
            <a:lvl8pPr marL="3429000" indent="-228600" defTabSz="884238" eaLnBrk="0" fontAlgn="base" hangingPunct="0">
              <a:spcBef>
                <a:spcPct val="0"/>
              </a:spcBef>
              <a:spcAft>
                <a:spcPct val="0"/>
              </a:spcAft>
              <a:defRPr sz="2400">
                <a:solidFill>
                  <a:schemeClr val="tx1"/>
                </a:solidFill>
                <a:latin typeface="Times New Roman" pitchFamily="18" charset="0"/>
              </a:defRPr>
            </a:lvl8pPr>
            <a:lvl9pPr marL="3886200" indent="-228600" defTabSz="884238" eaLnBrk="0" fontAlgn="base" hangingPunct="0">
              <a:spcBef>
                <a:spcPct val="0"/>
              </a:spcBef>
              <a:spcAft>
                <a:spcPct val="0"/>
              </a:spcAft>
              <a:defRPr sz="2400">
                <a:solidFill>
                  <a:schemeClr val="tx1"/>
                </a:solidFill>
                <a:latin typeface="Times New Roman" pitchFamily="18" charset="0"/>
              </a:defRPr>
            </a:lvl9pPr>
          </a:lstStyle>
          <a:p>
            <a:pPr algn="ctr">
              <a:lnSpc>
                <a:spcPct val="90000"/>
              </a:lnSpc>
              <a:defRPr/>
            </a:pPr>
            <a:r>
              <a:rPr lang="en-US" altLang="en-US" sz="1200" dirty="0">
                <a:latin typeface="Arial" charset="0"/>
              </a:rPr>
              <a:t>Page </a:t>
            </a:r>
            <a:fld id="{7956ADE3-486D-4DBC-B4D3-3F0DFE8C07F5}" type="slidenum">
              <a:rPr lang="en-US" altLang="en-US" sz="1200" smtClean="0">
                <a:latin typeface="Arial" charset="0"/>
              </a:rPr>
              <a:pPr algn="ctr">
                <a:lnSpc>
                  <a:spcPct val="90000"/>
                </a:lnSpc>
                <a:defRPr/>
              </a:pPr>
              <a:t>‹#›</a:t>
            </a:fld>
            <a:endParaRPr lang="en-US" altLang="en-US" sz="1200" dirty="0">
              <a:latin typeface="Arial" charset="0"/>
            </a:endParaRPr>
          </a:p>
        </p:txBody>
      </p:sp>
    </p:spTree>
    <p:extLst>
      <p:ext uri="{BB962C8B-B14F-4D97-AF65-F5344CB8AC3E}">
        <p14:creationId xmlns:p14="http://schemas.microsoft.com/office/powerpoint/2010/main" val="22020444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7522" name="Rectangle 2"/>
          <p:cNvSpPr>
            <a:spLocks noChangeArrowheads="1"/>
          </p:cNvSpPr>
          <p:nvPr/>
        </p:nvSpPr>
        <p:spPr bwMode="auto">
          <a:xfrm>
            <a:off x="3119438" y="8855075"/>
            <a:ext cx="773112"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972" tIns="45295" rIns="88972" bIns="45295">
            <a:spAutoFit/>
          </a:bodyPr>
          <a:lstStyle>
            <a:lvl1pPr defTabSz="884238">
              <a:defRPr sz="2400">
                <a:solidFill>
                  <a:schemeClr val="tx1"/>
                </a:solidFill>
                <a:latin typeface="Times New Roman" pitchFamily="18" charset="0"/>
              </a:defRPr>
            </a:lvl1pPr>
            <a:lvl2pPr marL="742950" indent="-285750" defTabSz="884238">
              <a:defRPr sz="2400">
                <a:solidFill>
                  <a:schemeClr val="tx1"/>
                </a:solidFill>
                <a:latin typeface="Times New Roman" pitchFamily="18" charset="0"/>
              </a:defRPr>
            </a:lvl2pPr>
            <a:lvl3pPr marL="1143000" indent="-228600" defTabSz="884238">
              <a:defRPr sz="2400">
                <a:solidFill>
                  <a:schemeClr val="tx1"/>
                </a:solidFill>
                <a:latin typeface="Times New Roman" pitchFamily="18" charset="0"/>
              </a:defRPr>
            </a:lvl3pPr>
            <a:lvl4pPr marL="1600200" indent="-228600" defTabSz="884238">
              <a:defRPr sz="2400">
                <a:solidFill>
                  <a:schemeClr val="tx1"/>
                </a:solidFill>
                <a:latin typeface="Times New Roman" pitchFamily="18" charset="0"/>
              </a:defRPr>
            </a:lvl4pPr>
            <a:lvl5pPr marL="2057400" indent="-228600" defTabSz="884238">
              <a:defRPr sz="2400">
                <a:solidFill>
                  <a:schemeClr val="tx1"/>
                </a:solidFill>
                <a:latin typeface="Times New Roman" pitchFamily="18" charset="0"/>
              </a:defRPr>
            </a:lvl5pPr>
            <a:lvl6pPr marL="2514600" indent="-228600" defTabSz="884238" eaLnBrk="0" fontAlgn="base" hangingPunct="0">
              <a:spcBef>
                <a:spcPct val="0"/>
              </a:spcBef>
              <a:spcAft>
                <a:spcPct val="0"/>
              </a:spcAft>
              <a:defRPr sz="2400">
                <a:solidFill>
                  <a:schemeClr val="tx1"/>
                </a:solidFill>
                <a:latin typeface="Times New Roman" pitchFamily="18" charset="0"/>
              </a:defRPr>
            </a:lvl6pPr>
            <a:lvl7pPr marL="2971800" indent="-228600" defTabSz="884238" eaLnBrk="0" fontAlgn="base" hangingPunct="0">
              <a:spcBef>
                <a:spcPct val="0"/>
              </a:spcBef>
              <a:spcAft>
                <a:spcPct val="0"/>
              </a:spcAft>
              <a:defRPr sz="2400">
                <a:solidFill>
                  <a:schemeClr val="tx1"/>
                </a:solidFill>
                <a:latin typeface="Times New Roman" pitchFamily="18" charset="0"/>
              </a:defRPr>
            </a:lvl7pPr>
            <a:lvl8pPr marL="3429000" indent="-228600" defTabSz="884238" eaLnBrk="0" fontAlgn="base" hangingPunct="0">
              <a:spcBef>
                <a:spcPct val="0"/>
              </a:spcBef>
              <a:spcAft>
                <a:spcPct val="0"/>
              </a:spcAft>
              <a:defRPr sz="2400">
                <a:solidFill>
                  <a:schemeClr val="tx1"/>
                </a:solidFill>
                <a:latin typeface="Times New Roman" pitchFamily="18" charset="0"/>
              </a:defRPr>
            </a:lvl8pPr>
            <a:lvl9pPr marL="3886200" indent="-228600" defTabSz="884238" eaLnBrk="0" fontAlgn="base" hangingPunct="0">
              <a:spcBef>
                <a:spcPct val="0"/>
              </a:spcBef>
              <a:spcAft>
                <a:spcPct val="0"/>
              </a:spcAft>
              <a:defRPr sz="2400">
                <a:solidFill>
                  <a:schemeClr val="tx1"/>
                </a:solidFill>
                <a:latin typeface="Times New Roman" pitchFamily="18" charset="0"/>
              </a:defRPr>
            </a:lvl9pPr>
          </a:lstStyle>
          <a:p>
            <a:pPr algn="ctr">
              <a:lnSpc>
                <a:spcPct val="90000"/>
              </a:lnSpc>
              <a:defRPr/>
            </a:pPr>
            <a:r>
              <a:rPr lang="en-US" altLang="en-US" sz="1200" dirty="0">
                <a:latin typeface="Arial" charset="0"/>
              </a:rPr>
              <a:t>Page </a:t>
            </a:r>
            <a:fld id="{7A115F55-DFB4-42B7-9762-44BCFC0EEF9D}" type="slidenum">
              <a:rPr lang="en-US" altLang="en-US" sz="1200" smtClean="0">
                <a:latin typeface="Arial" charset="0"/>
              </a:rPr>
              <a:pPr algn="ctr">
                <a:lnSpc>
                  <a:spcPct val="90000"/>
                </a:lnSpc>
                <a:defRPr/>
              </a:pPr>
              <a:t>‹#›</a:t>
            </a:fld>
            <a:endParaRPr lang="en-US" altLang="en-US" sz="1200" dirty="0">
              <a:latin typeface="Arial" charset="0"/>
            </a:endParaRPr>
          </a:p>
        </p:txBody>
      </p:sp>
      <p:sp>
        <p:nvSpPr>
          <p:cNvPr id="116739" name="Rectangle 3"/>
          <p:cNvSpPr>
            <a:spLocks noGrp="1" noRot="1" noChangeAspect="1" noChangeArrowheads="1" noTextEdit="1"/>
          </p:cNvSpPr>
          <p:nvPr>
            <p:ph type="sldImg" idx="2"/>
          </p:nvPr>
        </p:nvSpPr>
        <p:spPr bwMode="auto">
          <a:xfrm>
            <a:off x="1189038" y="703263"/>
            <a:ext cx="4632325" cy="34734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2052" name="Rectangle 4"/>
          <p:cNvSpPr>
            <a:spLocks noGrp="1" noChangeArrowheads="1"/>
          </p:cNvSpPr>
          <p:nvPr>
            <p:ph type="body" sz="quarter" idx="3"/>
          </p:nvPr>
        </p:nvSpPr>
        <p:spPr bwMode="auto">
          <a:xfrm>
            <a:off x="935038" y="4416425"/>
            <a:ext cx="5140325" cy="4183063"/>
          </a:xfrm>
          <a:prstGeom prst="rect">
            <a:avLst/>
          </a:prstGeom>
          <a:noFill/>
          <a:ln w="12700">
            <a:noFill/>
            <a:miter lim="800000"/>
            <a:headEnd/>
            <a:tailEnd/>
          </a:ln>
          <a:effectLst/>
        </p:spPr>
        <p:txBody>
          <a:bodyPr vert="horz" wrap="square" lIns="92207" tIns="45295" rIns="92207" bIns="45295" numCol="1" anchor="t" anchorCtr="0" compatLnSpc="1">
            <a:prstTxWarp prst="textNoShape">
              <a:avLst/>
            </a:prstTxWarp>
          </a:bodyPr>
          <a:lstStyle/>
          <a:p>
            <a:pPr lvl="0"/>
            <a:r>
              <a:rPr lang="en-US" noProof="0"/>
              <a:t>Body Text</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079071493"/>
      </p:ext>
    </p:extLst>
  </p:cSld>
  <p:clrMap bg1="lt1" tx1="dk1" bg2="lt2" tx2="dk2" accent1="accent1" accent2="accent2" accent3="accent3" accent4="accent4" accent5="accent5" accent6="accent6" hlink="hlink" folHlink="folHlink"/>
  <p:notesStyle>
    <a:lvl1pPr algn="l" rtl="0" eaLnBrk="0" fontAlgn="base" hangingPunct="0">
      <a:lnSpc>
        <a:spcPct val="90000"/>
      </a:lnSpc>
      <a:spcBef>
        <a:spcPct val="40000"/>
      </a:spcBef>
      <a:spcAft>
        <a:spcPct val="0"/>
      </a:spcAft>
      <a:defRPr sz="1200" kern="1200">
        <a:solidFill>
          <a:schemeClr val="tx1"/>
        </a:solidFill>
        <a:latin typeface="Arial" charset="0"/>
        <a:ea typeface="+mn-ea"/>
        <a:cs typeface="+mn-cs"/>
      </a:defRPr>
    </a:lvl1pPr>
    <a:lvl2pPr marL="457200" algn="l" rtl="0" eaLnBrk="0" fontAlgn="base" hangingPunct="0">
      <a:lnSpc>
        <a:spcPct val="90000"/>
      </a:lnSpc>
      <a:spcBef>
        <a:spcPct val="40000"/>
      </a:spcBef>
      <a:spcAft>
        <a:spcPct val="0"/>
      </a:spcAft>
      <a:defRPr sz="1200" kern="1200">
        <a:solidFill>
          <a:schemeClr val="tx1"/>
        </a:solidFill>
        <a:latin typeface="Arial" charset="0"/>
        <a:ea typeface="+mn-ea"/>
        <a:cs typeface="+mn-cs"/>
      </a:defRPr>
    </a:lvl2pPr>
    <a:lvl3pPr marL="914400" algn="l" rtl="0" eaLnBrk="0" fontAlgn="base" hangingPunct="0">
      <a:lnSpc>
        <a:spcPct val="90000"/>
      </a:lnSpc>
      <a:spcBef>
        <a:spcPct val="40000"/>
      </a:spcBef>
      <a:spcAft>
        <a:spcPct val="0"/>
      </a:spcAft>
      <a:defRPr sz="1200" kern="1200">
        <a:solidFill>
          <a:schemeClr val="tx1"/>
        </a:solidFill>
        <a:latin typeface="Arial" charset="0"/>
        <a:ea typeface="+mn-ea"/>
        <a:cs typeface="+mn-cs"/>
      </a:defRPr>
    </a:lvl3pPr>
    <a:lvl4pPr marL="1371600" algn="l" rtl="0" eaLnBrk="0" fontAlgn="base" hangingPunct="0">
      <a:lnSpc>
        <a:spcPct val="90000"/>
      </a:lnSpc>
      <a:spcBef>
        <a:spcPct val="40000"/>
      </a:spcBef>
      <a:spcAft>
        <a:spcPct val="0"/>
      </a:spcAft>
      <a:defRPr sz="1200" kern="1200">
        <a:solidFill>
          <a:schemeClr val="tx1"/>
        </a:solidFill>
        <a:latin typeface="Arial" charset="0"/>
        <a:ea typeface="+mn-ea"/>
        <a:cs typeface="+mn-cs"/>
      </a:defRPr>
    </a:lvl4pPr>
    <a:lvl5pPr marL="1828800" algn="l" rtl="0" eaLnBrk="0" fontAlgn="base" hangingPunct="0">
      <a:lnSpc>
        <a:spcPct val="90000"/>
      </a:lnSpc>
      <a:spcBef>
        <a:spcPct val="4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practiceconsultants.net/"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ln/>
        </p:spPr>
      </p:sp>
      <p:sp>
        <p:nvSpPr>
          <p:cNvPr id="12800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ln/>
        </p:spPr>
      </p:sp>
      <p:sp>
        <p:nvSpPr>
          <p:cNvPr id="1290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ln/>
        </p:spPr>
      </p:sp>
      <p:sp>
        <p:nvSpPr>
          <p:cNvPr id="1300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ln/>
        </p:spPr>
      </p:sp>
      <p:sp>
        <p:nvSpPr>
          <p:cNvPr id="13107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ln/>
        </p:spPr>
      </p:sp>
      <p:sp>
        <p:nvSpPr>
          <p:cNvPr id="13517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READ: Debra Phairas is President of Practice &amp; Liability Consultants, LLC a nationally recognized firm specializing in practice management and malpractice prevention. Her background includes medical clinic administration and loss prevention management for NORCAL Mutual, a physician malpractice insurance carrier in Northern California.  Her BS is from Michigan State University and her graduate work at Golden Gate University San Francisco MBA Health Services Administration program. Her consulting experience includes over 2,000 practices of all sizes and specialties. Typical engagements include: practice start-ups, practice assessments, mergers, financial analysis, revenue enhancement, overhead reduction, personnel management, over 500 practice valuations, expert witness, partnership issues and recruitment support for hospitals and physician groups. She has presented seminars and lectures nationwide for state and local medical/dental associations, management organizations and specialty societies. Please view her website here:  </a:t>
            </a:r>
            <a:r>
              <a:rPr lang="en-US" sz="1200" b="0" i="0" u="sng" kern="1200" dirty="0">
                <a:solidFill>
                  <a:schemeClr val="tx1"/>
                </a:solidFill>
                <a:effectLst/>
                <a:latin typeface="+mn-lt"/>
                <a:ea typeface="+mn-ea"/>
                <a:cs typeface="+mn-cs"/>
                <a:hlinkClick r:id="rId3"/>
              </a:rPr>
              <a:t>www.practiceconsultants.net</a:t>
            </a:r>
            <a:endParaRPr lang="en-US" sz="1200" b="0" i="0" kern="1200" dirty="0">
              <a:solidFill>
                <a:schemeClr val="tx1"/>
              </a:solidFill>
              <a:effectLst/>
              <a:latin typeface="+mn-lt"/>
              <a:ea typeface="+mn-ea"/>
              <a:cs typeface="+mn-cs"/>
            </a:endParaRPr>
          </a:p>
          <a:p>
            <a:br>
              <a:rPr lang="en-US" dirty="0"/>
            </a:br>
            <a:endParaRPr lang="en-US" dirty="0"/>
          </a:p>
        </p:txBody>
      </p:sp>
      <p:sp>
        <p:nvSpPr>
          <p:cNvPr id="4" name="Slide Number Placeholder 3"/>
          <p:cNvSpPr>
            <a:spLocks noGrp="1"/>
          </p:cNvSpPr>
          <p:nvPr>
            <p:ph type="sldNum" sz="quarter" idx="5"/>
          </p:nvPr>
        </p:nvSpPr>
        <p:spPr/>
        <p:txBody>
          <a:bodyPr/>
          <a:lstStyle/>
          <a:p>
            <a:fld id="{3335C7F0-FCD1-4739-A259-50BFAC174C67}" type="slidenum">
              <a:rPr lang="en-US" smtClean="0"/>
              <a:t>2</a:t>
            </a:fld>
            <a:endParaRPr lang="en-US" dirty="0"/>
          </a:p>
        </p:txBody>
      </p:sp>
    </p:spTree>
    <p:extLst>
      <p:ext uri="{BB962C8B-B14F-4D97-AF65-F5344CB8AC3E}">
        <p14:creationId xmlns:p14="http://schemas.microsoft.com/office/powerpoint/2010/main" val="3172783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136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ln/>
        </p:spPr>
      </p:sp>
      <p:sp>
        <p:nvSpPr>
          <p:cNvPr id="1372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a:ln/>
        </p:spPr>
      </p:sp>
      <p:sp>
        <p:nvSpPr>
          <p:cNvPr id="13824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ln/>
        </p:spPr>
      </p:sp>
      <p:sp>
        <p:nvSpPr>
          <p:cNvPr id="1392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ln/>
        </p:spPr>
      </p:sp>
      <p:sp>
        <p:nvSpPr>
          <p:cNvPr id="14131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a:ln/>
        </p:spPr>
      </p:sp>
      <p:sp>
        <p:nvSpPr>
          <p:cNvPr id="14233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a:ln/>
        </p:spPr>
      </p:sp>
      <p:sp>
        <p:nvSpPr>
          <p:cNvPr id="1433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ln/>
        </p:spPr>
      </p:sp>
      <p:sp>
        <p:nvSpPr>
          <p:cNvPr id="14438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p>
        </p:txBody>
      </p:sp>
      <p:sp>
        <p:nvSpPr>
          <p:cNvPr id="144388" name="Slide Number Placeholder 3"/>
          <p:cNvSpPr>
            <a:spLocks noGrp="1"/>
          </p:cNvSpPr>
          <p:nvPr>
            <p:ph type="sldNum" sz="quarter" idx="4294967295"/>
          </p:nvPr>
        </p:nvSpPr>
        <p:spPr bwMode="auto">
          <a:xfrm>
            <a:off x="3970338" y="8829675"/>
            <a:ext cx="3038475"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3A242107-153E-4515-A515-3EC13DE6B7FA}" type="slidenum">
              <a:rPr lang="en-US" altLang="en-US"/>
              <a:pPr/>
              <a:t>54</a:t>
            </a:fld>
            <a:endParaRPr lang="en-US" alt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a:ln/>
        </p:spPr>
      </p:sp>
      <p:sp>
        <p:nvSpPr>
          <p:cNvPr id="1454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a:ln/>
        </p:spPr>
      </p:sp>
      <p:sp>
        <p:nvSpPr>
          <p:cNvPr id="14643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a:ln/>
        </p:spPr>
      </p:sp>
      <p:sp>
        <p:nvSpPr>
          <p:cNvPr id="14745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a:ln/>
        </p:spPr>
      </p:sp>
      <p:sp>
        <p:nvSpPr>
          <p:cNvPr id="15053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a:ln/>
        </p:spPr>
      </p:sp>
      <p:sp>
        <p:nvSpPr>
          <p:cNvPr id="15360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53604" name="Footer Placeholder 3"/>
          <p:cNvSpPr>
            <a:spLocks noGrp="1"/>
          </p:cNvSpPr>
          <p:nvPr>
            <p:ph type="ftr" sz="quarter" idx="4294967295"/>
          </p:nvPr>
        </p:nvSpPr>
        <p:spPr bwMode="auto">
          <a:xfrm>
            <a:off x="0" y="8829675"/>
            <a:ext cx="3038475"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7" rIns="91435" bIns="45717"/>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300" dirty="0"/>
              <a:t>© Copyrighter 1990, updated yearly 2011.                                                                                                                                                     Practice and Liability Consultants, LLC</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ln/>
        </p:spPr>
      </p:sp>
      <p:sp>
        <p:nvSpPr>
          <p:cNvPr id="1546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a:ln/>
        </p:spPr>
      </p:sp>
      <p:sp>
        <p:nvSpPr>
          <p:cNvPr id="1556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a:ln/>
        </p:spPr>
      </p:sp>
      <p:sp>
        <p:nvSpPr>
          <p:cNvPr id="15667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a:ln/>
        </p:spPr>
      </p:sp>
      <p:sp>
        <p:nvSpPr>
          <p:cNvPr id="15769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a:ln/>
        </p:spPr>
      </p:sp>
      <p:sp>
        <p:nvSpPr>
          <p:cNvPr id="15872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a:ln/>
        </p:spPr>
      </p:sp>
      <p:sp>
        <p:nvSpPr>
          <p:cNvPr id="1597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a:ln/>
        </p:spPr>
      </p:sp>
      <p:sp>
        <p:nvSpPr>
          <p:cNvPr id="16077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1617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a:ln/>
        </p:spPr>
      </p:sp>
      <p:sp>
        <p:nvSpPr>
          <p:cNvPr id="1628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ln/>
        </p:spPr>
      </p:sp>
      <p:sp>
        <p:nvSpPr>
          <p:cNvPr id="16384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a:ln/>
        </p:spPr>
      </p:sp>
      <p:sp>
        <p:nvSpPr>
          <p:cNvPr id="1648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a:ln/>
        </p:spPr>
      </p:sp>
      <p:sp>
        <p:nvSpPr>
          <p:cNvPr id="1658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a:ln/>
        </p:spPr>
      </p:sp>
      <p:sp>
        <p:nvSpPr>
          <p:cNvPr id="16691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a:ln/>
        </p:spPr>
      </p:sp>
      <p:sp>
        <p:nvSpPr>
          <p:cNvPr id="16793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a:ln/>
        </p:spPr>
      </p:sp>
      <p:sp>
        <p:nvSpPr>
          <p:cNvPr id="1689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a:ln/>
        </p:spPr>
      </p:sp>
      <p:sp>
        <p:nvSpPr>
          <p:cNvPr id="16998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a:ln/>
        </p:spPr>
      </p:sp>
      <p:sp>
        <p:nvSpPr>
          <p:cNvPr id="1710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a:ln/>
        </p:spPr>
      </p:sp>
      <p:sp>
        <p:nvSpPr>
          <p:cNvPr id="17203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a:ln/>
        </p:spPr>
      </p:sp>
      <p:sp>
        <p:nvSpPr>
          <p:cNvPr id="17305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a:ln/>
        </p:spPr>
      </p:sp>
      <p:sp>
        <p:nvSpPr>
          <p:cNvPr id="17613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a:ln/>
        </p:spPr>
      </p:sp>
      <p:sp>
        <p:nvSpPr>
          <p:cNvPr id="18227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a:ln/>
        </p:spPr>
      </p:sp>
      <p:sp>
        <p:nvSpPr>
          <p:cNvPr id="18329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a:ln/>
        </p:spPr>
      </p:sp>
      <p:sp>
        <p:nvSpPr>
          <p:cNvPr id="18637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a:ln/>
        </p:spPr>
      </p:sp>
      <p:sp>
        <p:nvSpPr>
          <p:cNvPr id="1873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a:ln/>
        </p:spPr>
      </p:sp>
      <p:sp>
        <p:nvSpPr>
          <p:cNvPr id="1884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12083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a:ln/>
        </p:spPr>
      </p:sp>
      <p:sp>
        <p:nvSpPr>
          <p:cNvPr id="1945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a:ln/>
        </p:spPr>
      </p:sp>
      <p:sp>
        <p:nvSpPr>
          <p:cNvPr id="1966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p:cNvSpPr>
            <a:spLocks noGrp="1" noRot="1" noChangeAspect="1" noTextEdit="1"/>
          </p:cNvSpPr>
          <p:nvPr>
            <p:ph type="sldImg"/>
          </p:nvPr>
        </p:nvSpPr>
        <p:spPr>
          <a:ln/>
        </p:spPr>
      </p:sp>
      <p:sp>
        <p:nvSpPr>
          <p:cNvPr id="19763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p:cNvSpPr>
            <a:spLocks noGrp="1" noRot="1" noChangeAspect="1" noTextEdit="1"/>
          </p:cNvSpPr>
          <p:nvPr>
            <p:ph type="sldImg"/>
          </p:nvPr>
        </p:nvSpPr>
        <p:spPr>
          <a:ln/>
        </p:spPr>
      </p:sp>
      <p:sp>
        <p:nvSpPr>
          <p:cNvPr id="19865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a:ln/>
        </p:spPr>
      </p:sp>
      <p:sp>
        <p:nvSpPr>
          <p:cNvPr id="19968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p:cNvSpPr>
            <a:spLocks noGrp="1" noRot="1" noChangeAspect="1" noTextEdit="1"/>
          </p:cNvSpPr>
          <p:nvPr>
            <p:ph type="sldImg"/>
          </p:nvPr>
        </p:nvSpPr>
        <p:spPr>
          <a:ln/>
        </p:spPr>
      </p:sp>
      <p:sp>
        <p:nvSpPr>
          <p:cNvPr id="20070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a:ln/>
        </p:spPr>
      </p:sp>
      <p:sp>
        <p:nvSpPr>
          <p:cNvPr id="20173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a:ln/>
        </p:spPr>
      </p:sp>
      <p:sp>
        <p:nvSpPr>
          <p:cNvPr id="20275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p:cNvSpPr>
            <a:spLocks noGrp="1" noRot="1" noChangeAspect="1" noTextEdit="1"/>
          </p:cNvSpPr>
          <p:nvPr>
            <p:ph type="sldImg"/>
          </p:nvPr>
        </p:nvSpPr>
        <p:spPr>
          <a:ln/>
        </p:spPr>
      </p:sp>
      <p:sp>
        <p:nvSpPr>
          <p:cNvPr id="20377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p:cNvSpPr>
            <a:spLocks noGrp="1" noRot="1" noChangeAspect="1" noTextEdit="1"/>
          </p:cNvSpPr>
          <p:nvPr>
            <p:ph type="sldImg"/>
          </p:nvPr>
        </p:nvSpPr>
        <p:spPr>
          <a:ln/>
        </p:spPr>
      </p:sp>
      <p:sp>
        <p:nvSpPr>
          <p:cNvPr id="20480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12288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a:ln/>
        </p:spPr>
      </p:sp>
      <p:sp>
        <p:nvSpPr>
          <p:cNvPr id="2058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p:cNvSpPr>
            <a:spLocks noGrp="1" noRot="1" noChangeAspect="1" noTextEdit="1"/>
          </p:cNvSpPr>
          <p:nvPr>
            <p:ph type="sldImg"/>
          </p:nvPr>
        </p:nvSpPr>
        <p:spPr>
          <a:ln/>
        </p:spPr>
      </p:sp>
      <p:sp>
        <p:nvSpPr>
          <p:cNvPr id="2068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a:ln/>
        </p:spPr>
      </p:sp>
      <p:sp>
        <p:nvSpPr>
          <p:cNvPr id="20787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Image Placeholder 1"/>
          <p:cNvSpPr>
            <a:spLocks noGrp="1" noRot="1" noChangeAspect="1" noTextEdit="1"/>
          </p:cNvSpPr>
          <p:nvPr>
            <p:ph type="sldImg"/>
          </p:nvPr>
        </p:nvSpPr>
        <p:spPr>
          <a:ln/>
        </p:spPr>
      </p:sp>
      <p:sp>
        <p:nvSpPr>
          <p:cNvPr id="20889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p:cNvSpPr>
            <a:spLocks noGrp="1" noRot="1" noChangeAspect="1" noTextEdit="1"/>
          </p:cNvSpPr>
          <p:nvPr>
            <p:ph type="sldImg"/>
          </p:nvPr>
        </p:nvSpPr>
        <p:spPr>
          <a:ln/>
        </p:spPr>
      </p:sp>
      <p:sp>
        <p:nvSpPr>
          <p:cNvPr id="20992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a:ln/>
        </p:spPr>
      </p:sp>
      <p:sp>
        <p:nvSpPr>
          <p:cNvPr id="2109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a:ln/>
        </p:spPr>
      </p:sp>
      <p:sp>
        <p:nvSpPr>
          <p:cNvPr id="21197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p>
        </p:txBody>
      </p:sp>
      <p:sp>
        <p:nvSpPr>
          <p:cNvPr id="123908" name="Slide Number Placeholder 3"/>
          <p:cNvSpPr>
            <a:spLocks noGrp="1"/>
          </p:cNvSpPr>
          <p:nvPr>
            <p:ph type="sldNum" sz="quarter" idx="4294967295"/>
          </p:nvPr>
        </p:nvSpPr>
        <p:spPr bwMode="auto">
          <a:xfrm>
            <a:off x="3970338" y="8829675"/>
            <a:ext cx="3038475"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77A8E794-D3B8-45B1-ABA4-7B006FCBF824}" type="slidenum">
              <a:rPr lang="en-US" altLang="en-US"/>
              <a:pPr/>
              <a:t>24</a:t>
            </a:fld>
            <a:endParaRPr lang="en-US"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p:nvGrpSpPr>
          <p:grpSpPr bwMode="auto">
            <a:xfrm>
              <a:off x="0" y="0"/>
              <a:ext cx="5760" cy="4320"/>
              <a:chOff x="0" y="0"/>
              <a:chExt cx="5760" cy="4320"/>
            </a:xfrm>
          </p:grpSpPr>
          <p:sp>
            <p:nvSpPr>
              <p:cNvPr id="11" name="Rectangle 4"/>
              <p:cNvSpPr>
                <a:spLocks noChangeArrowheads="1"/>
              </p:cNvSpPr>
              <p:nvPr/>
            </p:nvSpPr>
            <p:spPr bwMode="white">
              <a:xfrm>
                <a:off x="0" y="0"/>
                <a:ext cx="5760" cy="1600"/>
              </a:xfrm>
              <a:prstGeom prst="rect">
                <a:avLst/>
              </a:prstGeom>
              <a:gradFill rotWithShape="0">
                <a:gsLst>
                  <a:gs pos="0">
                    <a:schemeClr val="hlink"/>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defRPr/>
                </a:pPr>
                <a:endParaRPr lang="en-US" altLang="en-US" dirty="0"/>
              </a:p>
            </p:txBody>
          </p:sp>
          <p:sp>
            <p:nvSpPr>
              <p:cNvPr id="12" name="Rectangle 5"/>
              <p:cNvSpPr>
                <a:spLocks noChangeArrowheads="1"/>
              </p:cNvSpPr>
              <p:nvPr/>
            </p:nvSpPr>
            <p:spPr bwMode="white">
              <a:xfrm>
                <a:off x="0" y="1600"/>
                <a:ext cx="5760" cy="2720"/>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defRPr/>
                </a:pPr>
                <a:endParaRPr lang="en-US" altLang="en-US" dirty="0"/>
              </a:p>
            </p:txBody>
          </p:sp>
        </p:grpSp>
        <p:pic>
          <p:nvPicPr>
            <p:cNvPr id="6" name="Picture 6" descr="grap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ltGray">
            <a:xfrm>
              <a:off x="163" y="0"/>
              <a:ext cx="680" cy="3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7"/>
            <p:cNvGrpSpPr>
              <a:grpSpLocks/>
            </p:cNvGrpSpPr>
            <p:nvPr/>
          </p:nvGrpSpPr>
          <p:grpSpPr bwMode="auto">
            <a:xfrm>
              <a:off x="648" y="0"/>
              <a:ext cx="97" cy="3613"/>
              <a:chOff x="226" y="0"/>
              <a:chExt cx="80" cy="3613"/>
            </a:xfrm>
          </p:grpSpPr>
          <p:sp>
            <p:nvSpPr>
              <p:cNvPr id="9" name="Rectangle 8"/>
              <p:cNvSpPr>
                <a:spLocks noChangeArrowheads="1"/>
              </p:cNvSpPr>
              <p:nvPr/>
            </p:nvSpPr>
            <p:spPr bwMode="ltGray">
              <a:xfrm>
                <a:off x="226" y="0"/>
                <a:ext cx="80" cy="853"/>
              </a:xfrm>
              <a:prstGeom prst="rect">
                <a:avLst/>
              </a:prstGeom>
              <a:gradFill rotWithShape="0">
                <a:gsLst>
                  <a:gs pos="0">
                    <a:schemeClr val="folHlink"/>
                  </a:gs>
                  <a:gs pos="100000">
                    <a:schemeClr val="accent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defRPr/>
                </a:pPr>
                <a:endParaRPr lang="en-US" altLang="en-US" dirty="0"/>
              </a:p>
            </p:txBody>
          </p:sp>
          <p:sp>
            <p:nvSpPr>
              <p:cNvPr id="10" name="Rectangle 9"/>
              <p:cNvSpPr>
                <a:spLocks noChangeArrowheads="1"/>
              </p:cNvSpPr>
              <p:nvPr/>
            </p:nvSpPr>
            <p:spPr bwMode="ltGray">
              <a:xfrm>
                <a:off x="226" y="840"/>
                <a:ext cx="80" cy="2773"/>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defRPr/>
                </a:pPr>
                <a:endParaRPr lang="en-US" altLang="en-US" dirty="0"/>
              </a:p>
            </p:txBody>
          </p:sp>
        </p:grpSp>
        <p:sp>
          <p:nvSpPr>
            <p:cNvPr id="8" name="Rectangle 10"/>
            <p:cNvSpPr>
              <a:spLocks noChangeArrowheads="1"/>
            </p:cNvSpPr>
            <p:nvPr/>
          </p:nvSpPr>
          <p:spPr bwMode="ltGray">
            <a:xfrm>
              <a:off x="0" y="1536"/>
              <a:ext cx="4294" cy="160"/>
            </a:xfrm>
            <a:prstGeom prst="rect">
              <a:avLst/>
            </a:prstGeom>
            <a:gradFill rotWithShape="0">
              <a:gsLst>
                <a:gs pos="0">
                  <a:schemeClr val="hlink"/>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defRPr/>
              </a:pPr>
              <a:endParaRPr lang="en-US" altLang="en-US" dirty="0"/>
            </a:p>
          </p:txBody>
        </p:sp>
      </p:grpSp>
      <p:sp>
        <p:nvSpPr>
          <p:cNvPr id="152587" name="Rectangle 11"/>
          <p:cNvSpPr>
            <a:spLocks noGrp="1" noChangeArrowheads="1"/>
          </p:cNvSpPr>
          <p:nvPr>
            <p:ph type="ctrTitle"/>
          </p:nvPr>
        </p:nvSpPr>
        <p:spPr>
          <a:xfrm>
            <a:off x="1371600" y="1100138"/>
            <a:ext cx="7772400" cy="1143000"/>
          </a:xfrm>
        </p:spPr>
        <p:txBody>
          <a:bodyPr/>
          <a:lstStyle>
            <a:lvl1pPr>
              <a:defRPr/>
            </a:lvl1pPr>
          </a:lstStyle>
          <a:p>
            <a:r>
              <a:rPr lang="en-US"/>
              <a:t>Click to edit Master title style</a:t>
            </a:r>
          </a:p>
        </p:txBody>
      </p:sp>
      <p:sp>
        <p:nvSpPr>
          <p:cNvPr id="152588" name="Rectangle 12"/>
          <p:cNvSpPr>
            <a:spLocks noGrp="1" noChangeArrowheads="1"/>
          </p:cNvSpPr>
          <p:nvPr>
            <p:ph type="subTitle" idx="1"/>
          </p:nvPr>
        </p:nvSpPr>
        <p:spPr>
          <a:xfrm>
            <a:off x="1371600" y="3886200"/>
            <a:ext cx="6400800" cy="1752600"/>
          </a:xfrm>
        </p:spPr>
        <p:txBody>
          <a:bodyPr/>
          <a:lstStyle>
            <a:lvl1pPr marL="0" indent="0">
              <a:buFontTx/>
              <a:buNone/>
              <a:defRPr/>
            </a:lvl1pPr>
          </a:lstStyle>
          <a:p>
            <a:r>
              <a:rPr lang="en-US"/>
              <a:t>Click to edit Master subtitle style</a:t>
            </a:r>
          </a:p>
        </p:txBody>
      </p:sp>
      <p:sp>
        <p:nvSpPr>
          <p:cNvPr id="13" name="Rectangle 13"/>
          <p:cNvSpPr>
            <a:spLocks noGrp="1" noChangeArrowheads="1"/>
          </p:cNvSpPr>
          <p:nvPr>
            <p:ph type="dt" sz="half" idx="10"/>
          </p:nvPr>
        </p:nvSpPr>
        <p:spPr>
          <a:xfrm>
            <a:off x="685800" y="6248400"/>
            <a:ext cx="1905000" cy="457200"/>
          </a:xfrm>
        </p:spPr>
        <p:txBody>
          <a:bodyPr/>
          <a:lstStyle>
            <a:lvl1pPr>
              <a:defRPr>
                <a:solidFill>
                  <a:srgbClr val="660066"/>
                </a:solidFill>
              </a:defRPr>
            </a:lvl1pPr>
          </a:lstStyle>
          <a:p>
            <a:pPr>
              <a:defRPr/>
            </a:pPr>
            <a:endParaRPr lang="en-US" dirty="0"/>
          </a:p>
        </p:txBody>
      </p:sp>
      <p:sp>
        <p:nvSpPr>
          <p:cNvPr id="14" name="Rectangle 14"/>
          <p:cNvSpPr>
            <a:spLocks noGrp="1" noChangeArrowheads="1"/>
          </p:cNvSpPr>
          <p:nvPr>
            <p:ph type="ftr" sz="quarter" idx="11"/>
          </p:nvPr>
        </p:nvSpPr>
        <p:spPr>
          <a:xfrm>
            <a:off x="3124200" y="6248400"/>
            <a:ext cx="2895600" cy="457200"/>
          </a:xfrm>
        </p:spPr>
        <p:txBody>
          <a:bodyPr/>
          <a:lstStyle>
            <a:lvl1pPr>
              <a:defRPr>
                <a:solidFill>
                  <a:srgbClr val="660066"/>
                </a:solidFill>
              </a:defRPr>
            </a:lvl1pPr>
          </a:lstStyle>
          <a:p>
            <a:pPr>
              <a:defRPr/>
            </a:pPr>
            <a:endParaRPr lang="en-US" dirty="0"/>
          </a:p>
        </p:txBody>
      </p:sp>
      <p:sp>
        <p:nvSpPr>
          <p:cNvPr id="15" name="Rectangle 15"/>
          <p:cNvSpPr>
            <a:spLocks noGrp="1" noChangeArrowheads="1"/>
          </p:cNvSpPr>
          <p:nvPr>
            <p:ph type="sldNum" sz="quarter" idx="12"/>
          </p:nvPr>
        </p:nvSpPr>
        <p:spPr>
          <a:xfrm>
            <a:off x="6553200" y="6248400"/>
            <a:ext cx="1905000" cy="457200"/>
          </a:xfrm>
        </p:spPr>
        <p:txBody>
          <a:bodyPr/>
          <a:lstStyle>
            <a:lvl1pPr>
              <a:defRPr>
                <a:solidFill>
                  <a:srgbClr val="660066"/>
                </a:solidFill>
              </a:defRPr>
            </a:lvl1pPr>
          </a:lstStyle>
          <a:p>
            <a:pPr>
              <a:defRPr/>
            </a:pPr>
            <a:fld id="{EBFAC418-C8DE-451F-A131-C1347421B0FF}" type="slidenum">
              <a:rPr lang="en-US"/>
              <a:pPr>
                <a:defRPr/>
              </a:pPr>
              <a:t>‹#›</a:t>
            </a:fld>
            <a:endParaRPr lang="en-US" dirty="0"/>
          </a:p>
        </p:txBody>
      </p:sp>
    </p:spTree>
    <p:extLst>
      <p:ext uri="{BB962C8B-B14F-4D97-AF65-F5344CB8AC3E}">
        <p14:creationId xmlns:p14="http://schemas.microsoft.com/office/powerpoint/2010/main" val="24608037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p:cNvSpPr>
            <a:spLocks noGrp="1" noChangeArrowheads="1"/>
          </p:cNvSpPr>
          <p:nvPr>
            <p:ph type="dt" sz="half" idx="10"/>
          </p:nvPr>
        </p:nvSpPr>
        <p:spPr>
          <a:ln/>
        </p:spPr>
        <p:txBody>
          <a:bodyPr/>
          <a:lstStyle>
            <a:lvl1pPr>
              <a:defRPr/>
            </a:lvl1pPr>
          </a:lstStyle>
          <a:p>
            <a:pPr>
              <a:defRPr/>
            </a:pPr>
            <a:endParaRPr lang="en-US" dirty="0"/>
          </a:p>
        </p:txBody>
      </p:sp>
      <p:sp>
        <p:nvSpPr>
          <p:cNvPr id="5" name="Rectangle 1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16"/>
          <p:cNvSpPr>
            <a:spLocks noGrp="1" noChangeArrowheads="1"/>
          </p:cNvSpPr>
          <p:nvPr>
            <p:ph type="sldNum" sz="quarter" idx="12"/>
          </p:nvPr>
        </p:nvSpPr>
        <p:spPr>
          <a:ln/>
        </p:spPr>
        <p:txBody>
          <a:bodyPr/>
          <a:lstStyle>
            <a:lvl1pPr>
              <a:defRPr/>
            </a:lvl1pPr>
          </a:lstStyle>
          <a:p>
            <a:pPr>
              <a:defRPr/>
            </a:pPr>
            <a:fld id="{D347A6BA-9842-4BC9-B727-99162AD6006F}" type="slidenum">
              <a:rPr lang="en-US"/>
              <a:pPr>
                <a:defRPr/>
              </a:pPr>
              <a:t>‹#›</a:t>
            </a:fld>
            <a:endParaRPr lang="en-US" dirty="0"/>
          </a:p>
        </p:txBody>
      </p:sp>
    </p:spTree>
    <p:extLst>
      <p:ext uri="{BB962C8B-B14F-4D97-AF65-F5344CB8AC3E}">
        <p14:creationId xmlns:p14="http://schemas.microsoft.com/office/powerpoint/2010/main" val="13359152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954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p:cNvSpPr>
            <a:spLocks noGrp="1" noChangeArrowheads="1"/>
          </p:cNvSpPr>
          <p:nvPr>
            <p:ph type="dt" sz="half" idx="10"/>
          </p:nvPr>
        </p:nvSpPr>
        <p:spPr>
          <a:ln/>
        </p:spPr>
        <p:txBody>
          <a:bodyPr/>
          <a:lstStyle>
            <a:lvl1pPr>
              <a:defRPr/>
            </a:lvl1pPr>
          </a:lstStyle>
          <a:p>
            <a:pPr>
              <a:defRPr/>
            </a:pPr>
            <a:endParaRPr lang="en-US" dirty="0"/>
          </a:p>
        </p:txBody>
      </p:sp>
      <p:sp>
        <p:nvSpPr>
          <p:cNvPr id="5" name="Rectangle 1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16"/>
          <p:cNvSpPr>
            <a:spLocks noGrp="1" noChangeArrowheads="1"/>
          </p:cNvSpPr>
          <p:nvPr>
            <p:ph type="sldNum" sz="quarter" idx="12"/>
          </p:nvPr>
        </p:nvSpPr>
        <p:spPr>
          <a:ln/>
        </p:spPr>
        <p:txBody>
          <a:bodyPr/>
          <a:lstStyle>
            <a:lvl1pPr>
              <a:defRPr/>
            </a:lvl1pPr>
          </a:lstStyle>
          <a:p>
            <a:pPr>
              <a:defRPr/>
            </a:pPr>
            <a:fld id="{EA336940-0A33-43DC-9704-BF6B4A4E8EC6}" type="slidenum">
              <a:rPr lang="en-US"/>
              <a:pPr>
                <a:defRPr/>
              </a:pPr>
              <a:t>‹#›</a:t>
            </a:fld>
            <a:endParaRPr lang="en-US" dirty="0"/>
          </a:p>
        </p:txBody>
      </p:sp>
    </p:spTree>
    <p:extLst>
      <p:ext uri="{BB962C8B-B14F-4D97-AF65-F5344CB8AC3E}">
        <p14:creationId xmlns:p14="http://schemas.microsoft.com/office/powerpoint/2010/main" val="38493519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2954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1295400" y="1981200"/>
            <a:ext cx="7772400" cy="4114800"/>
          </a:xfrm>
        </p:spPr>
        <p:txBody>
          <a:bodyPr/>
          <a:lstStyle/>
          <a:p>
            <a:pPr lvl="0"/>
            <a:endParaRPr lang="en-US" noProof="0" dirty="0"/>
          </a:p>
        </p:txBody>
      </p:sp>
      <p:sp>
        <p:nvSpPr>
          <p:cNvPr id="4" name="Rectangle 14"/>
          <p:cNvSpPr>
            <a:spLocks noGrp="1" noChangeArrowheads="1"/>
          </p:cNvSpPr>
          <p:nvPr>
            <p:ph type="dt" sz="half" idx="10"/>
          </p:nvPr>
        </p:nvSpPr>
        <p:spPr>
          <a:ln/>
        </p:spPr>
        <p:txBody>
          <a:bodyPr/>
          <a:lstStyle>
            <a:lvl1pPr>
              <a:defRPr/>
            </a:lvl1pPr>
          </a:lstStyle>
          <a:p>
            <a:pPr>
              <a:defRPr/>
            </a:pPr>
            <a:endParaRPr lang="en-US" dirty="0"/>
          </a:p>
        </p:txBody>
      </p:sp>
      <p:sp>
        <p:nvSpPr>
          <p:cNvPr id="5" name="Rectangle 1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16"/>
          <p:cNvSpPr>
            <a:spLocks noGrp="1" noChangeArrowheads="1"/>
          </p:cNvSpPr>
          <p:nvPr>
            <p:ph type="sldNum" sz="quarter" idx="12"/>
          </p:nvPr>
        </p:nvSpPr>
        <p:spPr>
          <a:ln/>
        </p:spPr>
        <p:txBody>
          <a:bodyPr/>
          <a:lstStyle>
            <a:lvl1pPr>
              <a:defRPr/>
            </a:lvl1pPr>
          </a:lstStyle>
          <a:p>
            <a:pPr>
              <a:defRPr/>
            </a:pPr>
            <a:fld id="{24079EC3-0139-4B09-9E5D-8ADF9B22E6D7}" type="slidenum">
              <a:rPr lang="en-US"/>
              <a:pPr>
                <a:defRPr/>
              </a:pPr>
              <a:t>‹#›</a:t>
            </a:fld>
            <a:endParaRPr lang="en-US" dirty="0"/>
          </a:p>
        </p:txBody>
      </p:sp>
    </p:spTree>
    <p:extLst>
      <p:ext uri="{BB962C8B-B14F-4D97-AF65-F5344CB8AC3E}">
        <p14:creationId xmlns:p14="http://schemas.microsoft.com/office/powerpoint/2010/main" val="7528712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p:cNvSpPr>
            <a:spLocks noGrp="1" noChangeArrowheads="1"/>
          </p:cNvSpPr>
          <p:nvPr>
            <p:ph type="dt" sz="half" idx="10"/>
          </p:nvPr>
        </p:nvSpPr>
        <p:spPr>
          <a:ln/>
        </p:spPr>
        <p:txBody>
          <a:bodyPr/>
          <a:lstStyle>
            <a:lvl1pPr>
              <a:defRPr/>
            </a:lvl1pPr>
          </a:lstStyle>
          <a:p>
            <a:pPr>
              <a:defRPr/>
            </a:pPr>
            <a:endParaRPr lang="en-US" dirty="0"/>
          </a:p>
        </p:txBody>
      </p:sp>
      <p:sp>
        <p:nvSpPr>
          <p:cNvPr id="5" name="Rectangle 1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16"/>
          <p:cNvSpPr>
            <a:spLocks noGrp="1" noChangeArrowheads="1"/>
          </p:cNvSpPr>
          <p:nvPr>
            <p:ph type="sldNum" sz="quarter" idx="12"/>
          </p:nvPr>
        </p:nvSpPr>
        <p:spPr>
          <a:ln/>
        </p:spPr>
        <p:txBody>
          <a:bodyPr/>
          <a:lstStyle>
            <a:lvl1pPr>
              <a:defRPr/>
            </a:lvl1pPr>
          </a:lstStyle>
          <a:p>
            <a:pPr>
              <a:defRPr/>
            </a:pPr>
            <a:fld id="{E41D9A70-1B39-41ED-B9A5-9896EB4F308C}" type="slidenum">
              <a:rPr lang="en-US"/>
              <a:pPr>
                <a:defRPr/>
              </a:pPr>
              <a:t>‹#›</a:t>
            </a:fld>
            <a:endParaRPr lang="en-US" dirty="0"/>
          </a:p>
        </p:txBody>
      </p:sp>
    </p:spTree>
    <p:extLst>
      <p:ext uri="{BB962C8B-B14F-4D97-AF65-F5344CB8AC3E}">
        <p14:creationId xmlns:p14="http://schemas.microsoft.com/office/powerpoint/2010/main" val="1950785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4"/>
          <p:cNvSpPr>
            <a:spLocks noGrp="1" noChangeArrowheads="1"/>
          </p:cNvSpPr>
          <p:nvPr>
            <p:ph type="dt" sz="half" idx="10"/>
          </p:nvPr>
        </p:nvSpPr>
        <p:spPr>
          <a:ln/>
        </p:spPr>
        <p:txBody>
          <a:bodyPr/>
          <a:lstStyle>
            <a:lvl1pPr>
              <a:defRPr/>
            </a:lvl1pPr>
          </a:lstStyle>
          <a:p>
            <a:pPr>
              <a:defRPr/>
            </a:pPr>
            <a:endParaRPr lang="en-US" dirty="0"/>
          </a:p>
        </p:txBody>
      </p:sp>
      <p:sp>
        <p:nvSpPr>
          <p:cNvPr id="5" name="Rectangle 1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16"/>
          <p:cNvSpPr>
            <a:spLocks noGrp="1" noChangeArrowheads="1"/>
          </p:cNvSpPr>
          <p:nvPr>
            <p:ph type="sldNum" sz="quarter" idx="12"/>
          </p:nvPr>
        </p:nvSpPr>
        <p:spPr>
          <a:ln/>
        </p:spPr>
        <p:txBody>
          <a:bodyPr/>
          <a:lstStyle>
            <a:lvl1pPr>
              <a:defRPr/>
            </a:lvl1pPr>
          </a:lstStyle>
          <a:p>
            <a:pPr>
              <a:defRPr/>
            </a:pPr>
            <a:fld id="{BFCA50E3-5B5E-4E23-BA09-7E80645B59A1}" type="slidenum">
              <a:rPr lang="en-US"/>
              <a:pPr>
                <a:defRPr/>
              </a:pPr>
              <a:t>‹#›</a:t>
            </a:fld>
            <a:endParaRPr lang="en-US" dirty="0"/>
          </a:p>
        </p:txBody>
      </p:sp>
    </p:spTree>
    <p:extLst>
      <p:ext uri="{BB962C8B-B14F-4D97-AF65-F5344CB8AC3E}">
        <p14:creationId xmlns:p14="http://schemas.microsoft.com/office/powerpoint/2010/main" val="22326954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4"/>
          <p:cNvSpPr>
            <a:spLocks noGrp="1" noChangeArrowheads="1"/>
          </p:cNvSpPr>
          <p:nvPr>
            <p:ph type="dt" sz="half" idx="10"/>
          </p:nvPr>
        </p:nvSpPr>
        <p:spPr>
          <a:ln/>
        </p:spPr>
        <p:txBody>
          <a:bodyPr/>
          <a:lstStyle>
            <a:lvl1pPr>
              <a:defRPr/>
            </a:lvl1pPr>
          </a:lstStyle>
          <a:p>
            <a:pPr>
              <a:defRPr/>
            </a:pPr>
            <a:endParaRPr lang="en-US" dirty="0"/>
          </a:p>
        </p:txBody>
      </p:sp>
      <p:sp>
        <p:nvSpPr>
          <p:cNvPr id="6" name="Rectangle 1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16"/>
          <p:cNvSpPr>
            <a:spLocks noGrp="1" noChangeArrowheads="1"/>
          </p:cNvSpPr>
          <p:nvPr>
            <p:ph type="sldNum" sz="quarter" idx="12"/>
          </p:nvPr>
        </p:nvSpPr>
        <p:spPr>
          <a:ln/>
        </p:spPr>
        <p:txBody>
          <a:bodyPr/>
          <a:lstStyle>
            <a:lvl1pPr>
              <a:defRPr/>
            </a:lvl1pPr>
          </a:lstStyle>
          <a:p>
            <a:pPr>
              <a:defRPr/>
            </a:pPr>
            <a:fld id="{5690A850-0AC6-4E7C-B409-B3ED113B9223}" type="slidenum">
              <a:rPr lang="en-US"/>
              <a:pPr>
                <a:defRPr/>
              </a:pPr>
              <a:t>‹#›</a:t>
            </a:fld>
            <a:endParaRPr lang="en-US" dirty="0"/>
          </a:p>
        </p:txBody>
      </p:sp>
    </p:spTree>
    <p:extLst>
      <p:ext uri="{BB962C8B-B14F-4D97-AF65-F5344CB8AC3E}">
        <p14:creationId xmlns:p14="http://schemas.microsoft.com/office/powerpoint/2010/main" val="9738960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4"/>
          <p:cNvSpPr>
            <a:spLocks noGrp="1" noChangeArrowheads="1"/>
          </p:cNvSpPr>
          <p:nvPr>
            <p:ph type="dt" sz="half" idx="10"/>
          </p:nvPr>
        </p:nvSpPr>
        <p:spPr>
          <a:ln/>
        </p:spPr>
        <p:txBody>
          <a:bodyPr/>
          <a:lstStyle>
            <a:lvl1pPr>
              <a:defRPr/>
            </a:lvl1pPr>
          </a:lstStyle>
          <a:p>
            <a:pPr>
              <a:defRPr/>
            </a:pPr>
            <a:endParaRPr lang="en-US" dirty="0"/>
          </a:p>
        </p:txBody>
      </p:sp>
      <p:sp>
        <p:nvSpPr>
          <p:cNvPr id="8" name="Rectangle 1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16"/>
          <p:cNvSpPr>
            <a:spLocks noGrp="1" noChangeArrowheads="1"/>
          </p:cNvSpPr>
          <p:nvPr>
            <p:ph type="sldNum" sz="quarter" idx="12"/>
          </p:nvPr>
        </p:nvSpPr>
        <p:spPr>
          <a:ln/>
        </p:spPr>
        <p:txBody>
          <a:bodyPr/>
          <a:lstStyle>
            <a:lvl1pPr>
              <a:defRPr/>
            </a:lvl1pPr>
          </a:lstStyle>
          <a:p>
            <a:pPr>
              <a:defRPr/>
            </a:pPr>
            <a:fld id="{7A0605E1-D6A1-4A46-99B9-38D1C9081E8A}" type="slidenum">
              <a:rPr lang="en-US"/>
              <a:pPr>
                <a:defRPr/>
              </a:pPr>
              <a:t>‹#›</a:t>
            </a:fld>
            <a:endParaRPr lang="en-US" dirty="0"/>
          </a:p>
        </p:txBody>
      </p:sp>
    </p:spTree>
    <p:extLst>
      <p:ext uri="{BB962C8B-B14F-4D97-AF65-F5344CB8AC3E}">
        <p14:creationId xmlns:p14="http://schemas.microsoft.com/office/powerpoint/2010/main" val="33429444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4"/>
          <p:cNvSpPr>
            <a:spLocks noGrp="1" noChangeArrowheads="1"/>
          </p:cNvSpPr>
          <p:nvPr>
            <p:ph type="dt" sz="half" idx="10"/>
          </p:nvPr>
        </p:nvSpPr>
        <p:spPr>
          <a:ln/>
        </p:spPr>
        <p:txBody>
          <a:bodyPr/>
          <a:lstStyle>
            <a:lvl1pPr>
              <a:defRPr/>
            </a:lvl1pPr>
          </a:lstStyle>
          <a:p>
            <a:pPr>
              <a:defRPr/>
            </a:pPr>
            <a:endParaRPr lang="en-US" dirty="0"/>
          </a:p>
        </p:txBody>
      </p:sp>
      <p:sp>
        <p:nvSpPr>
          <p:cNvPr id="4" name="Rectangle 1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16"/>
          <p:cNvSpPr>
            <a:spLocks noGrp="1" noChangeArrowheads="1"/>
          </p:cNvSpPr>
          <p:nvPr>
            <p:ph type="sldNum" sz="quarter" idx="12"/>
          </p:nvPr>
        </p:nvSpPr>
        <p:spPr>
          <a:ln/>
        </p:spPr>
        <p:txBody>
          <a:bodyPr/>
          <a:lstStyle>
            <a:lvl1pPr>
              <a:defRPr/>
            </a:lvl1pPr>
          </a:lstStyle>
          <a:p>
            <a:pPr>
              <a:defRPr/>
            </a:pPr>
            <a:fld id="{B1A7A903-96B6-4FA4-A191-D475F5EC4069}" type="slidenum">
              <a:rPr lang="en-US"/>
              <a:pPr>
                <a:defRPr/>
              </a:pPr>
              <a:t>‹#›</a:t>
            </a:fld>
            <a:endParaRPr lang="en-US" dirty="0"/>
          </a:p>
        </p:txBody>
      </p:sp>
    </p:spTree>
    <p:extLst>
      <p:ext uri="{BB962C8B-B14F-4D97-AF65-F5344CB8AC3E}">
        <p14:creationId xmlns:p14="http://schemas.microsoft.com/office/powerpoint/2010/main" val="25663362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4"/>
          <p:cNvSpPr>
            <a:spLocks noGrp="1" noChangeArrowheads="1"/>
          </p:cNvSpPr>
          <p:nvPr>
            <p:ph type="dt" sz="half" idx="10"/>
          </p:nvPr>
        </p:nvSpPr>
        <p:spPr>
          <a:ln/>
        </p:spPr>
        <p:txBody>
          <a:bodyPr/>
          <a:lstStyle>
            <a:lvl1pPr>
              <a:defRPr/>
            </a:lvl1pPr>
          </a:lstStyle>
          <a:p>
            <a:pPr>
              <a:defRPr/>
            </a:pPr>
            <a:endParaRPr lang="en-US" dirty="0"/>
          </a:p>
        </p:txBody>
      </p:sp>
      <p:sp>
        <p:nvSpPr>
          <p:cNvPr id="3" name="Rectangle 1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16"/>
          <p:cNvSpPr>
            <a:spLocks noGrp="1" noChangeArrowheads="1"/>
          </p:cNvSpPr>
          <p:nvPr>
            <p:ph type="sldNum" sz="quarter" idx="12"/>
          </p:nvPr>
        </p:nvSpPr>
        <p:spPr>
          <a:ln/>
        </p:spPr>
        <p:txBody>
          <a:bodyPr/>
          <a:lstStyle>
            <a:lvl1pPr>
              <a:defRPr/>
            </a:lvl1pPr>
          </a:lstStyle>
          <a:p>
            <a:pPr>
              <a:defRPr/>
            </a:pPr>
            <a:fld id="{EAFB53C0-13F2-4822-8234-4DA47D6CDD83}" type="slidenum">
              <a:rPr lang="en-US"/>
              <a:pPr>
                <a:defRPr/>
              </a:pPr>
              <a:t>‹#›</a:t>
            </a:fld>
            <a:endParaRPr lang="en-US" dirty="0"/>
          </a:p>
        </p:txBody>
      </p:sp>
    </p:spTree>
    <p:extLst>
      <p:ext uri="{BB962C8B-B14F-4D97-AF65-F5344CB8AC3E}">
        <p14:creationId xmlns:p14="http://schemas.microsoft.com/office/powerpoint/2010/main" val="630431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p:cNvSpPr>
            <a:spLocks noGrp="1" noChangeArrowheads="1"/>
          </p:cNvSpPr>
          <p:nvPr>
            <p:ph type="dt" sz="half" idx="10"/>
          </p:nvPr>
        </p:nvSpPr>
        <p:spPr>
          <a:ln/>
        </p:spPr>
        <p:txBody>
          <a:bodyPr/>
          <a:lstStyle>
            <a:lvl1pPr>
              <a:defRPr/>
            </a:lvl1pPr>
          </a:lstStyle>
          <a:p>
            <a:pPr>
              <a:defRPr/>
            </a:pPr>
            <a:endParaRPr lang="en-US" dirty="0"/>
          </a:p>
        </p:txBody>
      </p:sp>
      <p:sp>
        <p:nvSpPr>
          <p:cNvPr id="6" name="Rectangle 1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16"/>
          <p:cNvSpPr>
            <a:spLocks noGrp="1" noChangeArrowheads="1"/>
          </p:cNvSpPr>
          <p:nvPr>
            <p:ph type="sldNum" sz="quarter" idx="12"/>
          </p:nvPr>
        </p:nvSpPr>
        <p:spPr>
          <a:ln/>
        </p:spPr>
        <p:txBody>
          <a:bodyPr/>
          <a:lstStyle>
            <a:lvl1pPr>
              <a:defRPr/>
            </a:lvl1pPr>
          </a:lstStyle>
          <a:p>
            <a:pPr>
              <a:defRPr/>
            </a:pPr>
            <a:fld id="{46D5DB8C-8C0B-4D78-9177-1F343B85028D}" type="slidenum">
              <a:rPr lang="en-US"/>
              <a:pPr>
                <a:defRPr/>
              </a:pPr>
              <a:t>‹#›</a:t>
            </a:fld>
            <a:endParaRPr lang="en-US" dirty="0"/>
          </a:p>
        </p:txBody>
      </p:sp>
    </p:spTree>
    <p:extLst>
      <p:ext uri="{BB962C8B-B14F-4D97-AF65-F5344CB8AC3E}">
        <p14:creationId xmlns:p14="http://schemas.microsoft.com/office/powerpoint/2010/main" val="11672998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p:cNvSpPr>
            <a:spLocks noGrp="1" noChangeArrowheads="1"/>
          </p:cNvSpPr>
          <p:nvPr>
            <p:ph type="dt" sz="half" idx="10"/>
          </p:nvPr>
        </p:nvSpPr>
        <p:spPr>
          <a:ln/>
        </p:spPr>
        <p:txBody>
          <a:bodyPr/>
          <a:lstStyle>
            <a:lvl1pPr>
              <a:defRPr/>
            </a:lvl1pPr>
          </a:lstStyle>
          <a:p>
            <a:pPr>
              <a:defRPr/>
            </a:pPr>
            <a:endParaRPr lang="en-US" dirty="0"/>
          </a:p>
        </p:txBody>
      </p:sp>
      <p:sp>
        <p:nvSpPr>
          <p:cNvPr id="6" name="Rectangle 1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16"/>
          <p:cNvSpPr>
            <a:spLocks noGrp="1" noChangeArrowheads="1"/>
          </p:cNvSpPr>
          <p:nvPr>
            <p:ph type="sldNum" sz="quarter" idx="12"/>
          </p:nvPr>
        </p:nvSpPr>
        <p:spPr>
          <a:ln/>
        </p:spPr>
        <p:txBody>
          <a:bodyPr/>
          <a:lstStyle>
            <a:lvl1pPr>
              <a:defRPr/>
            </a:lvl1pPr>
          </a:lstStyle>
          <a:p>
            <a:pPr>
              <a:defRPr/>
            </a:pPr>
            <a:fld id="{06EAFCED-3713-4BA7-8CD2-A9C7D8152744}" type="slidenum">
              <a:rPr lang="en-US"/>
              <a:pPr>
                <a:defRPr/>
              </a:pPr>
              <a:t>‹#›</a:t>
            </a:fld>
            <a:endParaRPr lang="en-US" dirty="0"/>
          </a:p>
        </p:txBody>
      </p:sp>
    </p:spTree>
    <p:extLst>
      <p:ext uri="{BB962C8B-B14F-4D97-AF65-F5344CB8AC3E}">
        <p14:creationId xmlns:p14="http://schemas.microsoft.com/office/powerpoint/2010/main" val="2220444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8000"/>
            <a:chOff x="0" y="0"/>
            <a:chExt cx="5760" cy="4320"/>
          </a:xfrm>
        </p:grpSpPr>
        <p:grpSp>
          <p:nvGrpSpPr>
            <p:cNvPr id="1032" name="Group 3"/>
            <p:cNvGrpSpPr>
              <a:grpSpLocks/>
            </p:cNvGrpSpPr>
            <p:nvPr/>
          </p:nvGrpSpPr>
          <p:grpSpPr bwMode="auto">
            <a:xfrm>
              <a:off x="0" y="0"/>
              <a:ext cx="5760" cy="4320"/>
              <a:chOff x="0" y="0"/>
              <a:chExt cx="5760" cy="4320"/>
            </a:xfrm>
          </p:grpSpPr>
          <p:sp>
            <p:nvSpPr>
              <p:cNvPr id="1039" name="Rectangle 4"/>
              <p:cNvSpPr>
                <a:spLocks noChangeArrowheads="1"/>
              </p:cNvSpPr>
              <p:nvPr/>
            </p:nvSpPr>
            <p:spPr bwMode="white">
              <a:xfrm>
                <a:off x="0" y="0"/>
                <a:ext cx="5760" cy="384"/>
              </a:xfrm>
              <a:prstGeom prst="rect">
                <a:avLst/>
              </a:prstGeom>
              <a:gradFill rotWithShape="0">
                <a:gsLst>
                  <a:gs pos="0">
                    <a:schemeClr val="hlink"/>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defRPr/>
                </a:pPr>
                <a:endParaRPr lang="en-US" altLang="en-US" dirty="0"/>
              </a:p>
            </p:txBody>
          </p:sp>
          <p:sp>
            <p:nvSpPr>
              <p:cNvPr id="1040" name="Rectangle 5"/>
              <p:cNvSpPr>
                <a:spLocks noChangeArrowheads="1"/>
              </p:cNvSpPr>
              <p:nvPr/>
            </p:nvSpPr>
            <p:spPr bwMode="white">
              <a:xfrm>
                <a:off x="0" y="384"/>
                <a:ext cx="5760" cy="3936"/>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defRPr/>
                </a:pPr>
                <a:endParaRPr lang="en-US" altLang="en-US" dirty="0"/>
              </a:p>
            </p:txBody>
          </p:sp>
        </p:grpSp>
        <p:grpSp>
          <p:nvGrpSpPr>
            <p:cNvPr id="1033" name="Group 6"/>
            <p:cNvGrpSpPr>
              <a:grpSpLocks/>
            </p:cNvGrpSpPr>
            <p:nvPr/>
          </p:nvGrpSpPr>
          <p:grpSpPr bwMode="auto">
            <a:xfrm>
              <a:off x="0" y="0"/>
              <a:ext cx="1667" cy="3613"/>
              <a:chOff x="0" y="0"/>
              <a:chExt cx="1667" cy="3613"/>
            </a:xfrm>
          </p:grpSpPr>
          <p:pic>
            <p:nvPicPr>
              <p:cNvPr id="1034" name="Picture 7" descr="grapes"/>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ltGray">
              <a:xfrm>
                <a:off x="163" y="0"/>
                <a:ext cx="534" cy="3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35" name="Group 8"/>
              <p:cNvGrpSpPr>
                <a:grpSpLocks/>
              </p:cNvGrpSpPr>
              <p:nvPr/>
            </p:nvGrpSpPr>
            <p:grpSpPr bwMode="auto">
              <a:xfrm>
                <a:off x="226" y="0"/>
                <a:ext cx="80" cy="3613"/>
                <a:chOff x="226" y="0"/>
                <a:chExt cx="80" cy="3613"/>
              </a:xfrm>
            </p:grpSpPr>
            <p:sp>
              <p:nvSpPr>
                <p:cNvPr id="1037" name="Rectangle 9"/>
                <p:cNvSpPr>
                  <a:spLocks noChangeArrowheads="1"/>
                </p:cNvSpPr>
                <p:nvPr/>
              </p:nvSpPr>
              <p:spPr bwMode="ltGray">
                <a:xfrm>
                  <a:off x="226" y="0"/>
                  <a:ext cx="80" cy="853"/>
                </a:xfrm>
                <a:prstGeom prst="rect">
                  <a:avLst/>
                </a:prstGeom>
                <a:gradFill rotWithShape="0">
                  <a:gsLst>
                    <a:gs pos="0">
                      <a:schemeClr val="folHlink"/>
                    </a:gs>
                    <a:gs pos="100000">
                      <a:schemeClr val="accent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defRPr/>
                  </a:pPr>
                  <a:endParaRPr lang="en-US" altLang="en-US" dirty="0"/>
                </a:p>
              </p:txBody>
            </p:sp>
            <p:sp>
              <p:nvSpPr>
                <p:cNvPr id="1038" name="Rectangle 10"/>
                <p:cNvSpPr>
                  <a:spLocks noChangeArrowheads="1"/>
                </p:cNvSpPr>
                <p:nvPr/>
              </p:nvSpPr>
              <p:spPr bwMode="ltGray">
                <a:xfrm>
                  <a:off x="226" y="840"/>
                  <a:ext cx="80" cy="2773"/>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defRPr/>
                  </a:pPr>
                  <a:endParaRPr lang="en-US" altLang="en-US" dirty="0"/>
                </a:p>
              </p:txBody>
            </p:sp>
          </p:grpSp>
          <p:sp>
            <p:nvSpPr>
              <p:cNvPr id="1036" name="Rectangle 11"/>
              <p:cNvSpPr>
                <a:spLocks noChangeArrowheads="1"/>
              </p:cNvSpPr>
              <p:nvPr/>
            </p:nvSpPr>
            <p:spPr bwMode="ltGray">
              <a:xfrm>
                <a:off x="0" y="347"/>
                <a:ext cx="1667" cy="80"/>
              </a:xfrm>
              <a:prstGeom prst="rect">
                <a:avLst/>
              </a:prstGeom>
              <a:gradFill rotWithShape="0">
                <a:gsLst>
                  <a:gs pos="0">
                    <a:schemeClr val="hlink"/>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defRPr/>
                </a:pPr>
                <a:endParaRPr lang="en-US" altLang="en-US" dirty="0"/>
              </a:p>
            </p:txBody>
          </p:sp>
        </p:grpSp>
      </p:grpSp>
      <p:sp>
        <p:nvSpPr>
          <p:cNvPr id="1027" name="Rectangle 12"/>
          <p:cNvSpPr>
            <a:spLocks noGrp="1" noChangeArrowheads="1"/>
          </p:cNvSpPr>
          <p:nvPr>
            <p:ph type="title"/>
          </p:nvPr>
        </p:nvSpPr>
        <p:spPr bwMode="auto">
          <a:xfrm>
            <a:off x="12954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13"/>
          <p:cNvSpPr>
            <a:spLocks noGrp="1" noChangeArrowheads="1"/>
          </p:cNvSpPr>
          <p:nvPr>
            <p:ph type="body" idx="1"/>
          </p:nvPr>
        </p:nvSpPr>
        <p:spPr bwMode="auto">
          <a:xfrm>
            <a:off x="12954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51566" name="Rectangle 14"/>
          <p:cNvSpPr>
            <a:spLocks noGrp="1" noChangeArrowheads="1"/>
          </p:cNvSpPr>
          <p:nvPr>
            <p:ph type="dt" sz="half" idx="2"/>
          </p:nvPr>
        </p:nvSpPr>
        <p:spPr bwMode="auto">
          <a:xfrm>
            <a:off x="1295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mn-lt"/>
              </a:defRPr>
            </a:lvl1pPr>
          </a:lstStyle>
          <a:p>
            <a:pPr>
              <a:defRPr/>
            </a:pPr>
            <a:endParaRPr lang="en-US" dirty="0"/>
          </a:p>
        </p:txBody>
      </p:sp>
      <p:sp>
        <p:nvSpPr>
          <p:cNvPr id="151567" name="Rectangle 15"/>
          <p:cNvSpPr>
            <a:spLocks noGrp="1" noChangeArrowheads="1"/>
          </p:cNvSpPr>
          <p:nvPr>
            <p:ph type="ftr" sz="quarter" idx="3"/>
          </p:nvPr>
        </p:nvSpPr>
        <p:spPr bwMode="auto">
          <a:xfrm>
            <a:off x="37338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mn-lt"/>
              </a:defRPr>
            </a:lvl1pPr>
          </a:lstStyle>
          <a:p>
            <a:pPr>
              <a:defRPr/>
            </a:pPr>
            <a:endParaRPr lang="en-US" dirty="0"/>
          </a:p>
        </p:txBody>
      </p:sp>
      <p:sp>
        <p:nvSpPr>
          <p:cNvPr id="151568" name="Rectangle 16"/>
          <p:cNvSpPr>
            <a:spLocks noGrp="1" noChangeArrowheads="1"/>
          </p:cNvSpPr>
          <p:nvPr>
            <p:ph type="sldNum" sz="quarter" idx="4"/>
          </p:nvPr>
        </p:nvSpPr>
        <p:spPr bwMode="auto">
          <a:xfrm>
            <a:off x="7162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atin typeface="+mn-lt"/>
              </a:defRPr>
            </a:lvl1pPr>
          </a:lstStyle>
          <a:p>
            <a:pPr>
              <a:defRPr/>
            </a:pPr>
            <a:fld id="{34589002-8AB0-491C-A03B-933C3E3F73A1}"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823"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 id="2147483822" r:id="rId12"/>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Impact" pitchFamily="34" charset="0"/>
        </a:defRPr>
      </a:lvl2pPr>
      <a:lvl3pPr algn="l" rtl="0" eaLnBrk="0" fontAlgn="base" hangingPunct="0">
        <a:spcBef>
          <a:spcPct val="0"/>
        </a:spcBef>
        <a:spcAft>
          <a:spcPct val="0"/>
        </a:spcAft>
        <a:defRPr kumimoji="1" sz="4400">
          <a:solidFill>
            <a:schemeClr val="tx2"/>
          </a:solidFill>
          <a:latin typeface="Impact" pitchFamily="34" charset="0"/>
        </a:defRPr>
      </a:lvl3pPr>
      <a:lvl4pPr algn="l" rtl="0" eaLnBrk="0" fontAlgn="base" hangingPunct="0">
        <a:spcBef>
          <a:spcPct val="0"/>
        </a:spcBef>
        <a:spcAft>
          <a:spcPct val="0"/>
        </a:spcAft>
        <a:defRPr kumimoji="1" sz="4400">
          <a:solidFill>
            <a:schemeClr val="tx2"/>
          </a:solidFill>
          <a:latin typeface="Impact" pitchFamily="34" charset="0"/>
        </a:defRPr>
      </a:lvl4pPr>
      <a:lvl5pPr algn="l" rtl="0" eaLnBrk="0" fontAlgn="base" hangingPunct="0">
        <a:spcBef>
          <a:spcPct val="0"/>
        </a:spcBef>
        <a:spcAft>
          <a:spcPct val="0"/>
        </a:spcAft>
        <a:defRPr kumimoji="1" sz="4400">
          <a:solidFill>
            <a:schemeClr val="tx2"/>
          </a:solidFill>
          <a:latin typeface="Impact" pitchFamily="34" charset="0"/>
        </a:defRPr>
      </a:lvl5pPr>
      <a:lvl6pPr marL="457200" algn="l" rtl="0" eaLnBrk="0" fontAlgn="base" hangingPunct="0">
        <a:spcBef>
          <a:spcPct val="0"/>
        </a:spcBef>
        <a:spcAft>
          <a:spcPct val="0"/>
        </a:spcAft>
        <a:defRPr kumimoji="1" sz="4400">
          <a:solidFill>
            <a:schemeClr val="tx2"/>
          </a:solidFill>
          <a:latin typeface="Impact" pitchFamily="34" charset="0"/>
        </a:defRPr>
      </a:lvl6pPr>
      <a:lvl7pPr marL="914400" algn="l" rtl="0" eaLnBrk="0" fontAlgn="base" hangingPunct="0">
        <a:spcBef>
          <a:spcPct val="0"/>
        </a:spcBef>
        <a:spcAft>
          <a:spcPct val="0"/>
        </a:spcAft>
        <a:defRPr kumimoji="1" sz="4400">
          <a:solidFill>
            <a:schemeClr val="tx2"/>
          </a:solidFill>
          <a:latin typeface="Impact" pitchFamily="34" charset="0"/>
        </a:defRPr>
      </a:lvl7pPr>
      <a:lvl8pPr marL="1371600" algn="l" rtl="0" eaLnBrk="0" fontAlgn="base" hangingPunct="0">
        <a:spcBef>
          <a:spcPct val="0"/>
        </a:spcBef>
        <a:spcAft>
          <a:spcPct val="0"/>
        </a:spcAft>
        <a:defRPr kumimoji="1" sz="4400">
          <a:solidFill>
            <a:schemeClr val="tx2"/>
          </a:solidFill>
          <a:latin typeface="Impact" pitchFamily="34" charset="0"/>
        </a:defRPr>
      </a:lvl8pPr>
      <a:lvl9pPr marL="1828800" algn="l" rtl="0" eaLnBrk="0" fontAlgn="base" hangingPunct="0">
        <a:spcBef>
          <a:spcPct val="0"/>
        </a:spcBef>
        <a:spcAft>
          <a:spcPct val="0"/>
        </a:spcAft>
        <a:defRPr kumimoji="1" sz="4400">
          <a:solidFill>
            <a:schemeClr val="tx2"/>
          </a:solidFill>
          <a:latin typeface="Impact" pitchFamily="34"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eaLnBrk="0" fontAlgn="base" hangingPunct="0">
        <a:spcBef>
          <a:spcPct val="20000"/>
        </a:spcBef>
        <a:spcAft>
          <a:spcPct val="0"/>
        </a:spcAft>
        <a:buChar char="»"/>
        <a:defRPr kumimoji="1" sz="2000">
          <a:solidFill>
            <a:schemeClr val="tx1"/>
          </a:solidFill>
          <a:latin typeface="+mn-lt"/>
        </a:defRPr>
      </a:lvl6pPr>
      <a:lvl7pPr marL="2971800" indent="-228600" algn="l" rtl="0" eaLnBrk="0" fontAlgn="base" hangingPunct="0">
        <a:spcBef>
          <a:spcPct val="20000"/>
        </a:spcBef>
        <a:spcAft>
          <a:spcPct val="0"/>
        </a:spcAft>
        <a:buChar char="»"/>
        <a:defRPr kumimoji="1" sz="2000">
          <a:solidFill>
            <a:schemeClr val="tx1"/>
          </a:solidFill>
          <a:latin typeface="+mn-lt"/>
        </a:defRPr>
      </a:lvl7pPr>
      <a:lvl8pPr marL="3429000" indent="-228600" algn="l" rtl="0" eaLnBrk="0" fontAlgn="base" hangingPunct="0">
        <a:spcBef>
          <a:spcPct val="20000"/>
        </a:spcBef>
        <a:spcAft>
          <a:spcPct val="0"/>
        </a:spcAft>
        <a:buChar char="»"/>
        <a:defRPr kumimoji="1" sz="2000">
          <a:solidFill>
            <a:schemeClr val="tx1"/>
          </a:solidFill>
          <a:latin typeface="+mn-lt"/>
        </a:defRPr>
      </a:lvl8pPr>
      <a:lvl9pPr marL="3886200" indent="-228600" algn="l" rtl="0" eaLnBrk="0" fontAlgn="base" hangingPunct="0">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practiceconsultants.net/"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medicaleconomics.com/authors/james-f-sweeney" TargetMode="Externa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hyperlink" Target="http://www.practiceconsultants.net/" TargetMode="External"/><Relationship Id="rId2" Type="http://schemas.openxmlformats.org/officeDocument/2006/relationships/hyperlink" Target="mailto:dphairas@practiceconsultants.net" TargetMode="External"/><Relationship Id="rId1" Type="http://schemas.openxmlformats.org/officeDocument/2006/relationships/slideLayout" Target="../slideLayouts/slideLayout2.xml"/><Relationship Id="rId4" Type="http://schemas.openxmlformats.org/officeDocument/2006/relationships/hyperlink" Target="http://www.medicalpracticesusa.com/"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sfchronicle.com/author/erin-allday/"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www.modernmedicine.com/modernmedicine/author/authorInfo.jsp?id=57429"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cid:image002.jpg@01CC52B0.387B53F0" TargetMode="External"/><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s://www.medshare.org/"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6.wmf"/></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hyperlink" Target="http://www.bizcomps.com/"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143000" y="1524000"/>
            <a:ext cx="7772400" cy="304800"/>
          </a:xfrm>
        </p:spPr>
        <p:txBody>
          <a:bodyPr/>
          <a:lstStyle/>
          <a:p>
            <a:pPr algn="ctr"/>
            <a:br>
              <a:rPr lang="en-US" altLang="en-US" b="1" dirty="0"/>
            </a:br>
            <a:endParaRPr lang="en-US" altLang="en-US" dirty="0"/>
          </a:p>
        </p:txBody>
      </p:sp>
      <p:sp>
        <p:nvSpPr>
          <p:cNvPr id="3075" name="Rectangle 3"/>
          <p:cNvSpPr>
            <a:spLocks noGrp="1" noChangeArrowheads="1"/>
          </p:cNvSpPr>
          <p:nvPr>
            <p:ph type="body" idx="1"/>
          </p:nvPr>
        </p:nvSpPr>
        <p:spPr>
          <a:xfrm>
            <a:off x="914400" y="1219200"/>
            <a:ext cx="8229600" cy="5334000"/>
          </a:xfrm>
        </p:spPr>
        <p:txBody>
          <a:bodyPr/>
          <a:lstStyle/>
          <a:p>
            <a:pPr marL="0" indent="0" algn="ctr">
              <a:buNone/>
              <a:defRPr/>
            </a:pPr>
            <a:r>
              <a:rPr lang="en-US" sz="3600" dirty="0"/>
              <a:t>     Buying, Selling, Transitioning </a:t>
            </a:r>
          </a:p>
          <a:p>
            <a:pPr marL="0" indent="0" algn="ctr">
              <a:buNone/>
              <a:defRPr/>
            </a:pPr>
            <a:r>
              <a:rPr lang="en-US" sz="3600" dirty="0"/>
              <a:t>a Medical Practice</a:t>
            </a:r>
          </a:p>
          <a:p>
            <a:pPr marL="0" indent="0">
              <a:buFontTx/>
              <a:buNone/>
              <a:defRPr/>
            </a:pPr>
            <a:r>
              <a:rPr lang="en-US" sz="2800" dirty="0"/>
              <a:t> </a:t>
            </a:r>
            <a:br>
              <a:rPr lang="en-US" sz="2800" dirty="0"/>
            </a:br>
            <a:r>
              <a:rPr lang="en-US" sz="2800" dirty="0"/>
              <a:t>                            Saving Private Practice Series </a:t>
            </a:r>
          </a:p>
          <a:p>
            <a:pPr marL="0" indent="0" algn="ctr">
              <a:buFontTx/>
              <a:buNone/>
              <a:defRPr/>
            </a:pPr>
            <a:r>
              <a:rPr lang="en-US" sz="2800" dirty="0"/>
              <a:t>Santa Clara County Medical Association </a:t>
            </a:r>
          </a:p>
          <a:p>
            <a:pPr algn="ctr">
              <a:buFontTx/>
              <a:buNone/>
              <a:defRPr/>
            </a:pPr>
            <a:endParaRPr lang="en-US" sz="1400" i="1" dirty="0"/>
          </a:p>
          <a:p>
            <a:pPr algn="ctr">
              <a:buFontTx/>
              <a:buNone/>
              <a:defRPr/>
            </a:pPr>
            <a:r>
              <a:rPr lang="en-US" sz="1400" i="1" dirty="0"/>
              <a:t>Presented By:</a:t>
            </a:r>
          </a:p>
          <a:p>
            <a:pPr algn="ctr">
              <a:buFontTx/>
              <a:buNone/>
              <a:defRPr/>
            </a:pPr>
            <a:r>
              <a:rPr lang="en-US" sz="2800" dirty="0"/>
              <a:t>                          Debra Phairas			</a:t>
            </a:r>
          </a:p>
          <a:p>
            <a:pPr algn="ctr">
              <a:buFontTx/>
              <a:buNone/>
              <a:defRPr/>
            </a:pPr>
            <a:r>
              <a:rPr lang="en-US" sz="1600" dirty="0">
                <a:hlinkClick r:id="rId3"/>
              </a:rPr>
              <a:t>WWW.PRACTICECONSULTANTS.NET</a:t>
            </a:r>
            <a:r>
              <a:rPr lang="en-US" sz="1600" dirty="0"/>
              <a:t> </a:t>
            </a:r>
          </a:p>
          <a:p>
            <a:pPr algn="ctr">
              <a:buFontTx/>
              <a:buNone/>
              <a:defRPr/>
            </a:pPr>
            <a:endParaRPr lang="en-US" sz="1400" dirty="0"/>
          </a:p>
          <a:p>
            <a:pPr algn="ctr">
              <a:buFontTx/>
              <a:buNone/>
              <a:defRPr/>
            </a:pPr>
            <a:r>
              <a:rPr lang="en-US" sz="1400" dirty="0"/>
              <a:t>© Copyrighted Practice &amp; Liability Consultants, LLC  1992, updated  yearly, 2024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96240"/>
            <a:ext cx="6981825"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0149796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r>
              <a:rPr lang="en-US" altLang="en-US" dirty="0"/>
              <a:t>Other Terms to Negotiate:</a:t>
            </a:r>
          </a:p>
        </p:txBody>
      </p:sp>
      <p:sp>
        <p:nvSpPr>
          <p:cNvPr id="103427" name="Rectangle 3"/>
          <p:cNvSpPr>
            <a:spLocks noGrp="1" noChangeArrowheads="1"/>
          </p:cNvSpPr>
          <p:nvPr>
            <p:ph type="body" idx="1"/>
          </p:nvPr>
        </p:nvSpPr>
        <p:spPr>
          <a:xfrm>
            <a:off x="1981200" y="2438400"/>
            <a:ext cx="7086600" cy="3657600"/>
          </a:xfrm>
        </p:spPr>
        <p:txBody>
          <a:bodyPr/>
          <a:lstStyle/>
          <a:p>
            <a:r>
              <a:rPr lang="en-US" altLang="en-US" dirty="0"/>
              <a:t>Indemnification for prior acts</a:t>
            </a:r>
          </a:p>
          <a:p>
            <a:endParaRPr lang="en-US" altLang="en-US" dirty="0"/>
          </a:p>
          <a:p>
            <a:r>
              <a:rPr lang="en-US" altLang="en-US" dirty="0"/>
              <a:t>Protections against breach of agreement</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r>
              <a:rPr lang="en-US" altLang="en-US" dirty="0"/>
              <a:t>Writing the Agreement</a:t>
            </a:r>
          </a:p>
        </p:txBody>
      </p:sp>
      <p:sp>
        <p:nvSpPr>
          <p:cNvPr id="104451" name="Rectangle 3"/>
          <p:cNvSpPr>
            <a:spLocks noGrp="1" noChangeArrowheads="1"/>
          </p:cNvSpPr>
          <p:nvPr>
            <p:ph type="body" idx="1"/>
          </p:nvPr>
        </p:nvSpPr>
        <p:spPr>
          <a:xfrm>
            <a:off x="1295400" y="2438400"/>
            <a:ext cx="7772400" cy="3657600"/>
          </a:xfrm>
        </p:spPr>
        <p:txBody>
          <a:bodyPr/>
          <a:lstStyle/>
          <a:p>
            <a:r>
              <a:rPr lang="en-US" altLang="en-US" dirty="0"/>
              <a:t>Details of the agreement must be in writing</a:t>
            </a:r>
          </a:p>
          <a:p>
            <a:endParaRPr lang="en-US" altLang="en-US" dirty="0"/>
          </a:p>
          <a:p>
            <a:r>
              <a:rPr lang="en-US" altLang="en-US" dirty="0"/>
              <a:t>A copy of the signed agreement should be used by the escrow officer</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r>
              <a:rPr lang="en-US" altLang="en-US" dirty="0"/>
              <a:t>Help your Buyer Finance the Practice</a:t>
            </a:r>
          </a:p>
        </p:txBody>
      </p:sp>
      <p:sp>
        <p:nvSpPr>
          <p:cNvPr id="105475" name="Rectangle 3"/>
          <p:cNvSpPr>
            <a:spLocks noGrp="1" noChangeArrowheads="1"/>
          </p:cNvSpPr>
          <p:nvPr>
            <p:ph type="body" idx="1"/>
          </p:nvPr>
        </p:nvSpPr>
        <p:spPr>
          <a:xfrm>
            <a:off x="1981200" y="1981200"/>
            <a:ext cx="7086600" cy="4114800"/>
          </a:xfrm>
        </p:spPr>
        <p:txBody>
          <a:bodyPr/>
          <a:lstStyle/>
          <a:p>
            <a:r>
              <a:rPr lang="en-US" altLang="en-US" dirty="0"/>
              <a:t>Check with your bank for assistance</a:t>
            </a:r>
          </a:p>
          <a:p>
            <a:endParaRPr lang="en-US" altLang="en-US" dirty="0"/>
          </a:p>
          <a:p>
            <a:r>
              <a:rPr lang="en-US" altLang="en-US" dirty="0"/>
              <a:t>Bank of America (MD division)</a:t>
            </a:r>
          </a:p>
          <a:p>
            <a:endParaRPr lang="en-US" altLang="en-US" dirty="0"/>
          </a:p>
          <a:p>
            <a:r>
              <a:rPr lang="en-US" altLang="en-US" dirty="0"/>
              <a:t>Banks through the SBA</a:t>
            </a:r>
          </a:p>
          <a:p>
            <a:endParaRPr lang="en-US" altLang="en-US" dirty="0"/>
          </a:p>
          <a:p>
            <a:r>
              <a:rPr lang="en-US" altLang="en-US" dirty="0"/>
              <a:t>Check with your hospital</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r>
              <a:rPr lang="en-US" altLang="en-US" dirty="0"/>
              <a:t>Personal Introduction</a:t>
            </a:r>
          </a:p>
        </p:txBody>
      </p:sp>
      <p:sp>
        <p:nvSpPr>
          <p:cNvPr id="106499" name="Rectangle 3"/>
          <p:cNvSpPr>
            <a:spLocks noGrp="1" noChangeArrowheads="1"/>
          </p:cNvSpPr>
          <p:nvPr>
            <p:ph type="body" idx="1"/>
          </p:nvPr>
        </p:nvSpPr>
        <p:spPr>
          <a:xfrm>
            <a:off x="2133600" y="2286000"/>
            <a:ext cx="6934200" cy="3810000"/>
          </a:xfrm>
        </p:spPr>
        <p:txBody>
          <a:bodyPr/>
          <a:lstStyle/>
          <a:p>
            <a:r>
              <a:rPr lang="en-US" altLang="en-US" dirty="0"/>
              <a:t>Offer to introduce new physician to patients and referring physicians</a:t>
            </a:r>
          </a:p>
          <a:p>
            <a:endParaRPr lang="en-US" altLang="en-US" dirty="0"/>
          </a:p>
          <a:p>
            <a:r>
              <a:rPr lang="en-US" altLang="en-US" dirty="0"/>
              <a:t>A powerful negotiating strategy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r>
              <a:rPr lang="en-US" altLang="en-US" dirty="0"/>
              <a:t>How to Save Taxes on the Practice Sale</a:t>
            </a:r>
          </a:p>
        </p:txBody>
      </p:sp>
      <p:sp>
        <p:nvSpPr>
          <p:cNvPr id="107523" name="Rectangle 3"/>
          <p:cNvSpPr>
            <a:spLocks noGrp="1" noChangeArrowheads="1"/>
          </p:cNvSpPr>
          <p:nvPr>
            <p:ph type="body" idx="1"/>
          </p:nvPr>
        </p:nvSpPr>
        <p:spPr>
          <a:xfrm>
            <a:off x="2057400" y="2286000"/>
            <a:ext cx="7010400" cy="3810000"/>
          </a:xfrm>
        </p:spPr>
        <p:txBody>
          <a:bodyPr/>
          <a:lstStyle/>
          <a:p>
            <a:r>
              <a:rPr lang="en-US" altLang="en-US" dirty="0"/>
              <a:t>Tax advice should be obtained from a professional</a:t>
            </a:r>
          </a:p>
          <a:p>
            <a:endParaRPr lang="en-US" altLang="en-US" dirty="0"/>
          </a:p>
          <a:p>
            <a:r>
              <a:rPr lang="en-US" altLang="en-US" dirty="0"/>
              <a:t>Review your position in advance with accountant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r>
              <a:rPr lang="en-US" altLang="en-US" dirty="0"/>
              <a:t>Recommendations for Bringing in a New Associate:</a:t>
            </a:r>
          </a:p>
        </p:txBody>
      </p:sp>
      <p:sp>
        <p:nvSpPr>
          <p:cNvPr id="108547" name="Rectangle 3"/>
          <p:cNvSpPr>
            <a:spLocks noGrp="1" noChangeArrowheads="1"/>
          </p:cNvSpPr>
          <p:nvPr>
            <p:ph type="body" idx="1"/>
          </p:nvPr>
        </p:nvSpPr>
        <p:spPr>
          <a:xfrm>
            <a:off x="1219200" y="2209800"/>
            <a:ext cx="7391400" cy="4114800"/>
          </a:xfrm>
        </p:spPr>
        <p:txBody>
          <a:bodyPr/>
          <a:lstStyle/>
          <a:p>
            <a:pPr>
              <a:lnSpc>
                <a:spcPct val="90000"/>
              </a:lnSpc>
            </a:pPr>
            <a:r>
              <a:rPr lang="en-US" altLang="en-US" dirty="0"/>
              <a:t>Write an employment offer spelling out conditions and expectations</a:t>
            </a:r>
          </a:p>
          <a:p>
            <a:pPr>
              <a:lnSpc>
                <a:spcPct val="90000"/>
              </a:lnSpc>
            </a:pPr>
            <a:endParaRPr lang="en-US" altLang="en-US" dirty="0"/>
          </a:p>
          <a:p>
            <a:pPr>
              <a:lnSpc>
                <a:spcPct val="90000"/>
              </a:lnSpc>
            </a:pPr>
            <a:r>
              <a:rPr lang="en-US" altLang="en-US" dirty="0"/>
              <a:t>State all AR, charts, lists, etc. are employers property</a:t>
            </a:r>
          </a:p>
          <a:p>
            <a:pPr>
              <a:lnSpc>
                <a:spcPct val="90000"/>
              </a:lnSpc>
              <a:buFontTx/>
              <a:buNone/>
            </a:pPr>
            <a:endParaRPr lang="en-US" altLang="en-US" dirty="0"/>
          </a:p>
          <a:p>
            <a:pPr>
              <a:lnSpc>
                <a:spcPct val="90000"/>
              </a:lnSpc>
            </a:pPr>
            <a:r>
              <a:rPr lang="en-US" altLang="en-US" dirty="0"/>
              <a:t>Have approximate cost decided before the interview process begins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Practice Link</a:t>
            </a: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2643175"/>
            <a:ext cx="8229600" cy="2440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933232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r>
              <a:rPr lang="en-US" altLang="en-US" dirty="0"/>
              <a:t>Recommendations for Bringing in a New Associate:</a:t>
            </a:r>
          </a:p>
        </p:txBody>
      </p:sp>
      <p:sp>
        <p:nvSpPr>
          <p:cNvPr id="109571" name="Rectangle 3"/>
          <p:cNvSpPr>
            <a:spLocks noGrp="1" noChangeArrowheads="1"/>
          </p:cNvSpPr>
          <p:nvPr>
            <p:ph type="body" idx="1"/>
          </p:nvPr>
        </p:nvSpPr>
        <p:spPr>
          <a:xfrm>
            <a:off x="1447800" y="2362200"/>
            <a:ext cx="7010400" cy="4114800"/>
          </a:xfrm>
        </p:spPr>
        <p:txBody>
          <a:bodyPr/>
          <a:lstStyle/>
          <a:p>
            <a:r>
              <a:rPr lang="en-US" altLang="en-US" dirty="0"/>
              <a:t>Create an incentive program</a:t>
            </a:r>
          </a:p>
          <a:p>
            <a:pPr>
              <a:buFontTx/>
              <a:buNone/>
            </a:pPr>
            <a:endParaRPr lang="en-US" altLang="en-US" dirty="0"/>
          </a:p>
          <a:p>
            <a:r>
              <a:rPr lang="en-US" altLang="en-US" dirty="0"/>
              <a:t>After incentive is reached, additional money generated should be given as bonus, or put in escrow for buy-in</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lstStyle/>
          <a:p>
            <a:r>
              <a:rPr lang="en-US" altLang="en-US" dirty="0"/>
              <a:t>Discuss Salary and Benefits</a:t>
            </a:r>
          </a:p>
        </p:txBody>
      </p:sp>
      <p:sp>
        <p:nvSpPr>
          <p:cNvPr id="433155" name="Rectangle 3"/>
          <p:cNvSpPr>
            <a:spLocks noGrp="1" noChangeArrowheads="1"/>
          </p:cNvSpPr>
          <p:nvPr>
            <p:ph type="body" idx="1"/>
          </p:nvPr>
        </p:nvSpPr>
        <p:spPr/>
        <p:txBody>
          <a:bodyPr/>
          <a:lstStyle/>
          <a:p>
            <a:r>
              <a:rPr lang="en-US" altLang="en-US" dirty="0"/>
              <a:t>Market comparable salary?</a:t>
            </a:r>
          </a:p>
          <a:p>
            <a:r>
              <a:rPr lang="en-US" altLang="en-US" dirty="0"/>
              <a:t>How is it paid?</a:t>
            </a:r>
          </a:p>
          <a:p>
            <a:r>
              <a:rPr lang="en-US" altLang="en-US" dirty="0"/>
              <a:t>Incentive bonus?</a:t>
            </a:r>
          </a:p>
          <a:p>
            <a:r>
              <a:rPr lang="en-US" altLang="en-US" dirty="0"/>
              <a:t>Malpractice and Tail?</a:t>
            </a:r>
          </a:p>
          <a:p>
            <a:r>
              <a:rPr lang="en-US" altLang="en-US" dirty="0"/>
              <a:t>Benefits, life, health, disability? Pension and profit sharing?</a:t>
            </a:r>
          </a:p>
          <a:p>
            <a:r>
              <a:rPr lang="en-US" altLang="en-US" dirty="0"/>
              <a:t>Auto?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3315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3315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3315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3315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433155">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43315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3155" grpId="0" build="p" autoUpdateAnimBg="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r>
              <a:rPr lang="en-US" altLang="en-US" dirty="0"/>
              <a:t>Example</a:t>
            </a:r>
          </a:p>
        </p:txBody>
      </p:sp>
      <p:sp>
        <p:nvSpPr>
          <p:cNvPr id="111619" name="Rectangle 3"/>
          <p:cNvSpPr>
            <a:spLocks noGrp="1" noChangeArrowheads="1"/>
          </p:cNvSpPr>
          <p:nvPr>
            <p:ph type="body" idx="1"/>
          </p:nvPr>
        </p:nvSpPr>
        <p:spPr/>
        <p:txBody>
          <a:bodyPr/>
          <a:lstStyle/>
          <a:p>
            <a:r>
              <a:rPr lang="en-US" altLang="en-US" dirty="0"/>
              <a:t>300,000 MD Salary +</a:t>
            </a:r>
          </a:p>
          <a:p>
            <a:r>
              <a:rPr lang="en-US" altLang="en-US" dirty="0"/>
              <a:t>  </a:t>
            </a:r>
            <a:r>
              <a:rPr lang="en-US" altLang="en-US" u="sng" dirty="0"/>
              <a:t>25,000 Benefits</a:t>
            </a:r>
            <a:endParaRPr lang="en-US" altLang="en-US" dirty="0"/>
          </a:p>
          <a:p>
            <a:r>
              <a:rPr lang="en-US" altLang="en-US" dirty="0"/>
              <a:t>325,000 Physician Cost +</a:t>
            </a:r>
          </a:p>
          <a:p>
            <a:r>
              <a:rPr lang="en-US" altLang="en-US" u="sng" dirty="0"/>
              <a:t>150,000</a:t>
            </a:r>
            <a:r>
              <a:rPr lang="en-US" altLang="en-US" dirty="0"/>
              <a:t> Additional Overhead Cost =</a:t>
            </a:r>
          </a:p>
          <a:p>
            <a:r>
              <a:rPr lang="en-US" altLang="en-US" dirty="0"/>
              <a:t>475,000 Breakeven Point  MD needs </a:t>
            </a:r>
          </a:p>
          <a:p>
            <a:pPr>
              <a:buFontTx/>
              <a:buNone/>
            </a:pPr>
            <a:r>
              <a:rPr lang="en-US" altLang="en-US" dirty="0"/>
              <a:t>                 to generate revenue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hlinkClick r:id="rId2"/>
              </a:rPr>
              <a:t>James F. Sweeney</a:t>
            </a:r>
            <a:r>
              <a:rPr lang="en-US" dirty="0"/>
              <a:t>  </a:t>
            </a:r>
            <a:r>
              <a:rPr lang="en-US" sz="1800" dirty="0"/>
              <a:t>Medical Economics</a:t>
            </a:r>
            <a:br>
              <a:rPr lang="en-US" sz="1800" dirty="0"/>
            </a:br>
            <a:r>
              <a:rPr lang="en-US" sz="1800" dirty="0"/>
              <a:t>Feb 13, 2019  Why it is hard for physicians to retire</a:t>
            </a:r>
            <a:br>
              <a:rPr lang="en-US" dirty="0"/>
            </a:br>
            <a:endParaRPr lang="en-US" dirty="0"/>
          </a:p>
        </p:txBody>
      </p:sp>
      <p:pic>
        <p:nvPicPr>
          <p:cNvPr id="717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353597" y="1981200"/>
            <a:ext cx="5656006"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9221293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r>
              <a:rPr lang="en-US" altLang="en-US" dirty="0"/>
              <a:t>Incentive Bonus</a:t>
            </a:r>
          </a:p>
        </p:txBody>
      </p:sp>
      <p:sp>
        <p:nvSpPr>
          <p:cNvPr id="112643" name="Rectangle 3"/>
          <p:cNvSpPr>
            <a:spLocks noGrp="1" noChangeArrowheads="1"/>
          </p:cNvSpPr>
          <p:nvPr>
            <p:ph type="body" idx="1"/>
          </p:nvPr>
        </p:nvSpPr>
        <p:spPr/>
        <p:txBody>
          <a:bodyPr/>
          <a:lstStyle/>
          <a:p>
            <a:pPr>
              <a:lnSpc>
                <a:spcPct val="90000"/>
              </a:lnSpc>
            </a:pPr>
            <a:r>
              <a:rPr lang="en-US" altLang="en-US" dirty="0"/>
              <a:t>After Employee reaches breakeven point,  additional revenue goes to overhead, Employer return on investment and Employee bonus</a:t>
            </a:r>
          </a:p>
          <a:p>
            <a:pPr>
              <a:lnSpc>
                <a:spcPct val="90000"/>
              </a:lnSpc>
            </a:pPr>
            <a:r>
              <a:rPr lang="en-US" altLang="en-US" u="sng" dirty="0"/>
              <a:t>10,000</a:t>
            </a:r>
          </a:p>
          <a:p>
            <a:pPr>
              <a:lnSpc>
                <a:spcPct val="90000"/>
              </a:lnSpc>
            </a:pPr>
            <a:r>
              <a:rPr lang="en-US" altLang="en-US" dirty="0"/>
              <a:t>  5,000 Overhead 	(50%)</a:t>
            </a:r>
          </a:p>
          <a:p>
            <a:pPr>
              <a:lnSpc>
                <a:spcPct val="90000"/>
              </a:lnSpc>
            </a:pPr>
            <a:r>
              <a:rPr lang="en-US" altLang="en-US" dirty="0"/>
              <a:t>  2,500 Employer  	(25%)</a:t>
            </a:r>
          </a:p>
          <a:p>
            <a:pPr>
              <a:lnSpc>
                <a:spcPct val="90000"/>
              </a:lnSpc>
            </a:pPr>
            <a:r>
              <a:rPr lang="en-US" altLang="en-US" dirty="0"/>
              <a:t>  2,500 Employee 	(25%)</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p:txBody>
          <a:bodyPr/>
          <a:lstStyle/>
          <a:p>
            <a:r>
              <a:rPr lang="en-US" altLang="en-US" dirty="0"/>
              <a:t>Buy - In</a:t>
            </a:r>
          </a:p>
        </p:txBody>
      </p:sp>
      <p:sp>
        <p:nvSpPr>
          <p:cNvPr id="113667" name="Rectangle 3"/>
          <p:cNvSpPr>
            <a:spLocks noGrp="1" noChangeArrowheads="1"/>
          </p:cNvSpPr>
          <p:nvPr>
            <p:ph type="body" idx="1"/>
          </p:nvPr>
        </p:nvSpPr>
        <p:spPr/>
        <p:txBody>
          <a:bodyPr/>
          <a:lstStyle/>
          <a:p>
            <a:r>
              <a:rPr lang="en-US" altLang="en-US" sz="2800" dirty="0"/>
              <a:t>Can you review the partnership agreement?</a:t>
            </a:r>
          </a:p>
          <a:p>
            <a:endParaRPr lang="en-US" altLang="en-US" sz="2800" dirty="0"/>
          </a:p>
          <a:p>
            <a:r>
              <a:rPr lang="en-US" altLang="en-US" sz="2800" dirty="0"/>
              <a:t>What is the methodology for buy-in?</a:t>
            </a:r>
          </a:p>
          <a:p>
            <a:endParaRPr lang="en-US" altLang="en-US" sz="2800" dirty="0"/>
          </a:p>
          <a:p>
            <a:r>
              <a:rPr lang="en-US" altLang="en-US" sz="2800" dirty="0"/>
              <a:t>Can intangible asset value be established at point of entry?</a:t>
            </a:r>
          </a:p>
          <a:p>
            <a:endParaRPr lang="en-US" altLang="en-US" sz="2800" dirty="0"/>
          </a:p>
          <a:p>
            <a:r>
              <a:rPr lang="en-US" altLang="en-US" sz="2800" dirty="0"/>
              <a:t>Can the buy-in be spread over several years?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p:cNvSpPr>
            <a:spLocks noGrp="1"/>
          </p:cNvSpPr>
          <p:nvPr>
            <p:ph type="title"/>
          </p:nvPr>
        </p:nvSpPr>
        <p:spPr/>
        <p:txBody>
          <a:bodyPr/>
          <a:lstStyle/>
          <a:p>
            <a:r>
              <a:rPr lang="en-US" altLang="en-US" dirty="0"/>
              <a:t>Mergers</a:t>
            </a:r>
          </a:p>
        </p:txBody>
      </p:sp>
      <p:sp>
        <p:nvSpPr>
          <p:cNvPr id="114691" name="Content Placeholder 2"/>
          <p:cNvSpPr>
            <a:spLocks noGrp="1"/>
          </p:cNvSpPr>
          <p:nvPr>
            <p:ph idx="1"/>
          </p:nvPr>
        </p:nvSpPr>
        <p:spPr/>
        <p:txBody>
          <a:bodyPr/>
          <a:lstStyle/>
          <a:p>
            <a:r>
              <a:rPr lang="en-US" altLang="en-US" dirty="0"/>
              <a:t>Merging with another MD or group can provide the transition </a:t>
            </a:r>
          </a:p>
          <a:p>
            <a:endParaRPr lang="en-US" altLang="en-US" dirty="0"/>
          </a:p>
          <a:p>
            <a:r>
              <a:rPr lang="en-US" altLang="en-US" dirty="0"/>
              <a:t>Removes records issues</a:t>
            </a:r>
          </a:p>
          <a:p>
            <a:endParaRPr lang="en-US" altLang="en-US" dirty="0"/>
          </a:p>
          <a:p>
            <a:r>
              <a:rPr lang="en-US" altLang="en-US" dirty="0"/>
              <a:t>Provides buy-out</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lstStyle/>
          <a:p>
            <a:r>
              <a:rPr lang="en-US" altLang="en-US" dirty="0"/>
              <a:t>Professional Assistance Needed:</a:t>
            </a:r>
          </a:p>
        </p:txBody>
      </p:sp>
      <p:sp>
        <p:nvSpPr>
          <p:cNvPr id="115715" name="Rectangle 3"/>
          <p:cNvSpPr>
            <a:spLocks noGrp="1" noChangeArrowheads="1"/>
          </p:cNvSpPr>
          <p:nvPr>
            <p:ph type="body" idx="1"/>
          </p:nvPr>
        </p:nvSpPr>
        <p:spPr>
          <a:xfrm>
            <a:off x="2286000" y="2286000"/>
            <a:ext cx="6781800" cy="3810000"/>
          </a:xfrm>
        </p:spPr>
        <p:txBody>
          <a:bodyPr/>
          <a:lstStyle/>
          <a:p>
            <a:r>
              <a:rPr lang="en-US" altLang="en-US" dirty="0"/>
              <a:t>Appraiser / Consultant</a:t>
            </a:r>
          </a:p>
          <a:p>
            <a:endParaRPr lang="en-US" altLang="en-US" dirty="0"/>
          </a:p>
          <a:p>
            <a:r>
              <a:rPr lang="en-US" altLang="en-US" dirty="0"/>
              <a:t>Broker</a:t>
            </a:r>
          </a:p>
          <a:p>
            <a:pPr>
              <a:buFontTx/>
              <a:buNone/>
            </a:pPr>
            <a:endParaRPr lang="en-US" altLang="en-US" dirty="0"/>
          </a:p>
          <a:p>
            <a:r>
              <a:rPr lang="en-US" altLang="en-US" dirty="0"/>
              <a:t>Attorney</a:t>
            </a:r>
          </a:p>
          <a:p>
            <a:pPr>
              <a:buFontTx/>
              <a:buNone/>
            </a:pPr>
            <a:endParaRPr lang="en-US" altLang="en-US" dirty="0"/>
          </a:p>
          <a:p>
            <a:r>
              <a:rPr lang="en-US" altLang="en-US" dirty="0"/>
              <a:t>CPA</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 for attending!</a:t>
            </a:r>
          </a:p>
        </p:txBody>
      </p:sp>
      <p:sp>
        <p:nvSpPr>
          <p:cNvPr id="3" name="Content Placeholder 2"/>
          <p:cNvSpPr>
            <a:spLocks noGrp="1"/>
          </p:cNvSpPr>
          <p:nvPr>
            <p:ph idx="1"/>
          </p:nvPr>
        </p:nvSpPr>
        <p:spPr>
          <a:xfrm>
            <a:off x="990600" y="1981200"/>
            <a:ext cx="8077200" cy="4114800"/>
          </a:xfrm>
        </p:spPr>
        <p:txBody>
          <a:bodyPr/>
          <a:lstStyle/>
          <a:p>
            <a:pPr marL="0" indent="0" algn="ctr">
              <a:buNone/>
            </a:pPr>
            <a:r>
              <a:rPr lang="en-US" dirty="0"/>
              <a:t>Debra Phairas</a:t>
            </a:r>
          </a:p>
          <a:p>
            <a:pPr marL="0" indent="0" algn="ctr">
              <a:buNone/>
            </a:pPr>
            <a:r>
              <a:rPr lang="en-US" dirty="0">
                <a:hlinkClick r:id="rId2"/>
              </a:rPr>
              <a:t>dphairas@practiceconsultants.net</a:t>
            </a:r>
            <a:endParaRPr lang="en-US" dirty="0"/>
          </a:p>
          <a:p>
            <a:pPr marL="0" indent="0" algn="ctr">
              <a:buNone/>
            </a:pPr>
            <a:r>
              <a:rPr lang="en-US" dirty="0"/>
              <a:t>(415) 764-4800</a:t>
            </a:r>
          </a:p>
          <a:p>
            <a:pPr algn="ctr"/>
            <a:endParaRPr lang="en-US" dirty="0"/>
          </a:p>
          <a:p>
            <a:pPr marL="0" indent="0" algn="ctr">
              <a:buNone/>
            </a:pPr>
            <a:r>
              <a:rPr lang="en-US" dirty="0">
                <a:hlinkClick r:id="rId3"/>
              </a:rPr>
              <a:t>www.practiceconsultants.net</a:t>
            </a:r>
            <a:endParaRPr lang="en-US" dirty="0"/>
          </a:p>
          <a:p>
            <a:pPr marL="0" indent="0" algn="ctr">
              <a:buNone/>
            </a:pPr>
            <a:r>
              <a:rPr lang="en-US" dirty="0">
                <a:hlinkClick r:id="rId4"/>
              </a:rPr>
              <a:t>www.medicalpracticesusa.com</a:t>
            </a:r>
            <a:r>
              <a:rPr lang="en-US" dirty="0"/>
              <a:t> </a:t>
            </a:r>
          </a:p>
        </p:txBody>
      </p:sp>
    </p:spTree>
    <p:extLst>
      <p:ext uri="{BB962C8B-B14F-4D97-AF65-F5344CB8AC3E}">
        <p14:creationId xmlns:p14="http://schemas.microsoft.com/office/powerpoint/2010/main" val="30298229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altLang="en-US" dirty="0"/>
              <a:t>Medical Economics Comp Health Study </a:t>
            </a:r>
            <a:r>
              <a:rPr lang="en-US" altLang="en-US" sz="1400" dirty="0"/>
              <a:t>Sept 2017</a:t>
            </a:r>
          </a:p>
        </p:txBody>
      </p:sp>
      <p:sp>
        <p:nvSpPr>
          <p:cNvPr id="9219" name="Content Placeholder 2"/>
          <p:cNvSpPr>
            <a:spLocks noGrp="1"/>
          </p:cNvSpPr>
          <p:nvPr>
            <p:ph idx="1"/>
          </p:nvPr>
        </p:nvSpPr>
        <p:spPr/>
        <p:txBody>
          <a:bodyPr/>
          <a:lstStyle/>
          <a:p>
            <a:r>
              <a:rPr lang="en-US" altLang="en-US" dirty="0"/>
              <a:t>“Physicians spend all day talking to patients,” Good says. “My friends who have retired do report loneliness and isolation and those considering [retirement] note it is a concern.”</a:t>
            </a:r>
          </a:p>
          <a:p>
            <a:endParaRPr lang="en-US" altLang="en-US" dirty="0"/>
          </a:p>
          <a:p>
            <a:r>
              <a:rPr lang="en-US" altLang="en-US" dirty="0"/>
              <a:t>In the study, 51% of respondents said that still working occasionally or part-time is part of their ideal retirement plans.</a:t>
            </a:r>
          </a:p>
          <a:p>
            <a:endParaRPr lang="en-US" altLang="en-US" dirty="0"/>
          </a:p>
          <a:p>
            <a:endParaRPr lang="en-US" alt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1341438" y="228600"/>
            <a:ext cx="7772400" cy="1447800"/>
          </a:xfrm>
        </p:spPr>
        <p:txBody>
          <a:bodyPr/>
          <a:lstStyle/>
          <a:p>
            <a:r>
              <a:rPr lang="en-US" altLang="en-US" dirty="0"/>
              <a:t>The Maven Project</a:t>
            </a:r>
          </a:p>
        </p:txBody>
      </p:sp>
      <p:sp>
        <p:nvSpPr>
          <p:cNvPr id="3" name="Content Placeholder 2"/>
          <p:cNvSpPr>
            <a:spLocks noGrp="1"/>
          </p:cNvSpPr>
          <p:nvPr>
            <p:ph idx="1"/>
          </p:nvPr>
        </p:nvSpPr>
        <p:spPr>
          <a:xfrm>
            <a:off x="1295400" y="1600200"/>
            <a:ext cx="7772400" cy="4495800"/>
          </a:xfrm>
        </p:spPr>
        <p:txBody>
          <a:bodyPr>
            <a:normAutofit fontScale="62500" lnSpcReduction="20000"/>
          </a:bodyPr>
          <a:lstStyle/>
          <a:p>
            <a:pPr marL="0" indent="0">
              <a:buFontTx/>
              <a:buNone/>
              <a:defRPr/>
            </a:pPr>
            <a:r>
              <a:rPr lang="en-US" dirty="0"/>
              <a:t>Laurie Green keeps retired doctors working with health clinics for needy</a:t>
            </a:r>
          </a:p>
          <a:p>
            <a:pPr marL="0" indent="0">
              <a:buFontTx/>
              <a:buNone/>
              <a:defRPr/>
            </a:pPr>
            <a:r>
              <a:rPr lang="en-US" sz="2200" dirty="0"/>
              <a:t>SF Chronicle  By </a:t>
            </a:r>
            <a:r>
              <a:rPr lang="en-US" sz="2200" dirty="0">
                <a:hlinkClick r:id="rId2"/>
              </a:rPr>
              <a:t>Erin Allday</a:t>
            </a:r>
            <a:r>
              <a:rPr lang="en-US" sz="2200" dirty="0"/>
              <a:t>  February 17, 2018 Updated: February 17, 2018 1:32pm</a:t>
            </a:r>
          </a:p>
          <a:p>
            <a:pPr>
              <a:defRPr/>
            </a:pPr>
            <a:endParaRPr lang="en-US" dirty="0"/>
          </a:p>
          <a:p>
            <a:pPr marL="0" indent="0">
              <a:buFontTx/>
              <a:buNone/>
              <a:defRPr/>
            </a:pPr>
            <a:r>
              <a:rPr lang="en-US" dirty="0"/>
              <a:t>Connects volunteer physicians, most of them retired or nearly so, with health clinics that serve patients who may not have access to expert specialty care. Green describes it as </a:t>
            </a:r>
            <a:r>
              <a:rPr lang="en-US" dirty="0">
                <a:solidFill>
                  <a:srgbClr val="FF33CC"/>
                </a:solidFill>
              </a:rPr>
              <a:t>“Match.com meets the Peace Corps.”</a:t>
            </a:r>
          </a:p>
          <a:p>
            <a:pPr marL="0" indent="0">
              <a:buFontTx/>
              <a:buNone/>
              <a:defRPr/>
            </a:pPr>
            <a:r>
              <a:rPr lang="en-US" dirty="0"/>
              <a:t> </a:t>
            </a:r>
          </a:p>
          <a:p>
            <a:pPr marL="0" indent="0">
              <a:buFontTx/>
              <a:buNone/>
              <a:defRPr/>
            </a:pPr>
            <a:r>
              <a:rPr lang="en-US" dirty="0"/>
              <a:t> </a:t>
            </a:r>
          </a:p>
          <a:p>
            <a:pPr marL="0" indent="0">
              <a:buFontTx/>
              <a:buNone/>
              <a:defRPr/>
            </a:pPr>
            <a:r>
              <a:rPr lang="en-US" dirty="0"/>
              <a:t> </a:t>
            </a:r>
          </a:p>
          <a:p>
            <a:pPr marL="0" indent="0">
              <a:buFontTx/>
              <a:buNone/>
              <a:defRPr/>
            </a:pPr>
            <a:r>
              <a:rPr lang="en-US" dirty="0"/>
              <a:t> </a:t>
            </a:r>
          </a:p>
          <a:p>
            <a:pPr marL="0" indent="0">
              <a:buFontTx/>
              <a:buNone/>
              <a:defRPr/>
            </a:pPr>
            <a:r>
              <a:rPr lang="en-US" dirty="0"/>
              <a:t> </a:t>
            </a:r>
          </a:p>
          <a:p>
            <a:pPr marL="0" indent="0">
              <a:buFontTx/>
              <a:buNone/>
              <a:defRPr/>
            </a:pPr>
            <a:br>
              <a:rPr lang="en-US" dirty="0"/>
            </a:br>
            <a:endParaRPr lang="en-US" dirty="0"/>
          </a:p>
        </p:txBody>
      </p:sp>
      <p:pic>
        <p:nvPicPr>
          <p:cNvPr id="1024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5275" y="3733800"/>
            <a:ext cx="3429000" cy="2451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E81204-0A8E-4414-8A05-15C23231EA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2514600"/>
            <a:ext cx="7467600" cy="4214354"/>
          </a:xfrm>
          <a:prstGeom prst="rect">
            <a:avLst/>
          </a:prstGeom>
        </p:spPr>
      </p:pic>
      <p:sp>
        <p:nvSpPr>
          <p:cNvPr id="2" name="Title 1">
            <a:extLst>
              <a:ext uri="{FF2B5EF4-FFF2-40B4-BE49-F238E27FC236}">
                <a16:creationId xmlns:a16="http://schemas.microsoft.com/office/drawing/2014/main" id="{6A97A0F7-F9FA-4BFF-BF5F-19F01B5DDE5B}"/>
              </a:ext>
            </a:extLst>
          </p:cNvPr>
          <p:cNvSpPr>
            <a:spLocks noGrp="1"/>
          </p:cNvSpPr>
          <p:nvPr>
            <p:ph type="ctrTitle"/>
          </p:nvPr>
        </p:nvSpPr>
        <p:spPr>
          <a:xfrm>
            <a:off x="2438400" y="228600"/>
            <a:ext cx="6705599" cy="2514600"/>
          </a:xfrm>
        </p:spPr>
        <p:txBody>
          <a:bodyPr>
            <a:normAutofit fontScale="90000"/>
          </a:bodyPr>
          <a:lstStyle/>
          <a:p>
            <a:r>
              <a:rPr lang="en-US" sz="5025" b="1" dirty="0">
                <a:solidFill>
                  <a:srgbClr val="0070C0"/>
                </a:solidFill>
                <a:latin typeface="Segoe UI" panose="020B0502040204020203" pitchFamily="34" charset="0"/>
              </a:rPr>
              <a:t>The best </a:t>
            </a:r>
            <a:br>
              <a:rPr lang="en-US" sz="5025" dirty="0">
                <a:solidFill>
                  <a:srgbClr val="0070C0"/>
                </a:solidFill>
                <a:latin typeface="Segoe UI" panose="020B0502040204020203" pitchFamily="34" charset="0"/>
              </a:rPr>
            </a:br>
            <a:r>
              <a:rPr lang="en-US" sz="5025" dirty="0">
                <a:solidFill>
                  <a:srgbClr val="0070C0"/>
                </a:solidFill>
                <a:latin typeface="Segoe UI" panose="020B0502040204020203" pitchFamily="34" charset="0"/>
              </a:rPr>
              <a:t>(and worst) </a:t>
            </a:r>
            <a:r>
              <a:rPr lang="en-US" sz="5025" b="1" dirty="0">
                <a:solidFill>
                  <a:srgbClr val="0070C0"/>
                </a:solidFill>
                <a:latin typeface="Segoe UI" panose="020B0502040204020203" pitchFamily="34" charset="0"/>
              </a:rPr>
              <a:t>places for doctors to retire</a:t>
            </a:r>
            <a:br>
              <a:rPr lang="en-US" b="0" i="0" dirty="0">
                <a:solidFill>
                  <a:srgbClr val="ED1B2F"/>
                </a:solidFill>
                <a:effectLst/>
                <a:latin typeface="Segoe UI" panose="020B0502040204020203" pitchFamily="34" charset="0"/>
              </a:rPr>
            </a:br>
            <a:endParaRPr lang="en-US" dirty="0"/>
          </a:p>
        </p:txBody>
      </p:sp>
    </p:spTree>
    <p:extLst>
      <p:ext uri="{BB962C8B-B14F-4D97-AF65-F5344CB8AC3E}">
        <p14:creationId xmlns:p14="http://schemas.microsoft.com/office/powerpoint/2010/main" val="15052004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3AF1B8-F16A-4649-8610-4B90A5AE7A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1459300"/>
            <a:ext cx="8077200" cy="4558383"/>
          </a:xfrm>
          <a:prstGeom prst="rect">
            <a:avLst/>
          </a:prstGeom>
        </p:spPr>
      </p:pic>
      <p:sp>
        <p:nvSpPr>
          <p:cNvPr id="2" name="Title 1">
            <a:extLst>
              <a:ext uri="{FF2B5EF4-FFF2-40B4-BE49-F238E27FC236}">
                <a16:creationId xmlns:a16="http://schemas.microsoft.com/office/drawing/2014/main" id="{A03EFBBB-E097-4583-B232-BC5B73DEF9FE}"/>
              </a:ext>
            </a:extLst>
          </p:cNvPr>
          <p:cNvSpPr>
            <a:spLocks noGrp="1"/>
          </p:cNvSpPr>
          <p:nvPr>
            <p:ph type="title"/>
          </p:nvPr>
        </p:nvSpPr>
        <p:spPr>
          <a:xfrm>
            <a:off x="3656011" y="76200"/>
            <a:ext cx="5260976" cy="2339843"/>
          </a:xfrm>
        </p:spPr>
        <p:txBody>
          <a:bodyPr/>
          <a:lstStyle/>
          <a:p>
            <a:r>
              <a:rPr lang="en-US" b="1" dirty="0">
                <a:solidFill>
                  <a:srgbClr val="0070C0"/>
                </a:solidFill>
              </a:rPr>
              <a:t>Top five retirement locations for affordability</a:t>
            </a:r>
          </a:p>
        </p:txBody>
      </p:sp>
      <p:sp>
        <p:nvSpPr>
          <p:cNvPr id="3" name="Content Placeholder 2">
            <a:extLst>
              <a:ext uri="{FF2B5EF4-FFF2-40B4-BE49-F238E27FC236}">
                <a16:creationId xmlns:a16="http://schemas.microsoft.com/office/drawing/2014/main" id="{74384FB1-F8ED-48D7-8E98-18EECD0C148E}"/>
              </a:ext>
            </a:extLst>
          </p:cNvPr>
          <p:cNvSpPr>
            <a:spLocks noGrp="1"/>
          </p:cNvSpPr>
          <p:nvPr>
            <p:ph idx="1"/>
          </p:nvPr>
        </p:nvSpPr>
        <p:spPr>
          <a:xfrm>
            <a:off x="5029199" y="2606542"/>
            <a:ext cx="4038601" cy="2407841"/>
          </a:xfrm>
        </p:spPr>
        <p:txBody>
          <a:bodyPr/>
          <a:lstStyle/>
          <a:p>
            <a:pPr marL="0" indent="0">
              <a:buNone/>
            </a:pPr>
            <a:r>
              <a:rPr lang="en-US" b="1" dirty="0"/>
              <a:t>5) Memphis, TN</a:t>
            </a:r>
          </a:p>
          <a:p>
            <a:pPr marL="0" indent="0">
              <a:buNone/>
            </a:pPr>
            <a:r>
              <a:rPr lang="en-US" b="1" dirty="0"/>
              <a:t>4) Knoxville, TN</a:t>
            </a:r>
          </a:p>
          <a:p>
            <a:pPr marL="0" indent="0">
              <a:buNone/>
            </a:pPr>
            <a:r>
              <a:rPr lang="en-US" b="1" dirty="0"/>
              <a:t>3) Mobile, AL</a:t>
            </a:r>
          </a:p>
          <a:p>
            <a:pPr marL="0" indent="0">
              <a:buNone/>
            </a:pPr>
            <a:r>
              <a:rPr lang="en-US" b="1" dirty="0"/>
              <a:t>2) Montgomery, AL</a:t>
            </a:r>
          </a:p>
          <a:p>
            <a:pPr marL="0" indent="0">
              <a:buNone/>
            </a:pPr>
            <a:r>
              <a:rPr lang="en-US" b="1" dirty="0"/>
              <a:t>1) Fort Smith, AR</a:t>
            </a:r>
          </a:p>
        </p:txBody>
      </p:sp>
    </p:spTree>
    <p:extLst>
      <p:ext uri="{BB962C8B-B14F-4D97-AF65-F5344CB8AC3E}">
        <p14:creationId xmlns:p14="http://schemas.microsoft.com/office/powerpoint/2010/main" val="5670876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CC0FF9-817F-4C75-B446-11A494A930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1442366"/>
            <a:ext cx="8077200" cy="4558383"/>
          </a:xfrm>
          <a:prstGeom prst="rect">
            <a:avLst/>
          </a:prstGeom>
        </p:spPr>
      </p:pic>
      <p:sp>
        <p:nvSpPr>
          <p:cNvPr id="2" name="Title 1">
            <a:extLst>
              <a:ext uri="{FF2B5EF4-FFF2-40B4-BE49-F238E27FC236}">
                <a16:creationId xmlns:a16="http://schemas.microsoft.com/office/drawing/2014/main" id="{3CCC96C7-19BB-4776-8612-2E76BCDB8BF5}"/>
              </a:ext>
            </a:extLst>
          </p:cNvPr>
          <p:cNvSpPr>
            <a:spLocks noGrp="1"/>
          </p:cNvSpPr>
          <p:nvPr>
            <p:ph type="title"/>
          </p:nvPr>
        </p:nvSpPr>
        <p:spPr>
          <a:xfrm>
            <a:off x="3921126" y="1368028"/>
            <a:ext cx="4908550" cy="384572"/>
          </a:xfrm>
        </p:spPr>
        <p:txBody>
          <a:bodyPr/>
          <a:lstStyle/>
          <a:p>
            <a:r>
              <a:rPr lang="en-US" b="1" dirty="0">
                <a:solidFill>
                  <a:srgbClr val="0070C0"/>
                </a:solidFill>
              </a:rPr>
              <a:t>Top five retirement locations for activities</a:t>
            </a:r>
            <a:r>
              <a:rPr lang="en-US" b="1" dirty="0"/>
              <a:t>	</a:t>
            </a:r>
          </a:p>
        </p:txBody>
      </p:sp>
      <p:sp>
        <p:nvSpPr>
          <p:cNvPr id="3" name="Content Placeholder 2">
            <a:extLst>
              <a:ext uri="{FF2B5EF4-FFF2-40B4-BE49-F238E27FC236}">
                <a16:creationId xmlns:a16="http://schemas.microsoft.com/office/drawing/2014/main" id="{514AB451-9487-4CE5-827B-0EBC3FAB08F3}"/>
              </a:ext>
            </a:extLst>
          </p:cNvPr>
          <p:cNvSpPr>
            <a:spLocks noGrp="1"/>
          </p:cNvSpPr>
          <p:nvPr>
            <p:ph idx="1"/>
          </p:nvPr>
        </p:nvSpPr>
        <p:spPr>
          <a:xfrm>
            <a:off x="5105400" y="2981326"/>
            <a:ext cx="4292600" cy="3028950"/>
          </a:xfrm>
        </p:spPr>
        <p:txBody>
          <a:bodyPr/>
          <a:lstStyle/>
          <a:p>
            <a:pPr marL="0" indent="0">
              <a:buNone/>
            </a:pPr>
            <a:r>
              <a:rPr lang="en-US" b="1" dirty="0"/>
              <a:t>5) Honolulu, HI</a:t>
            </a:r>
          </a:p>
          <a:p>
            <a:pPr marL="0" indent="0">
              <a:buNone/>
            </a:pPr>
            <a:r>
              <a:rPr lang="en-US" b="1" dirty="0"/>
              <a:t>4) San Francisco, CA</a:t>
            </a:r>
          </a:p>
          <a:p>
            <a:pPr marL="0" indent="0">
              <a:buNone/>
            </a:pPr>
            <a:r>
              <a:rPr lang="en-US" b="1" dirty="0"/>
              <a:t>3) Cincinnati, OH</a:t>
            </a:r>
          </a:p>
          <a:p>
            <a:pPr marL="0" indent="0">
              <a:buNone/>
            </a:pPr>
            <a:r>
              <a:rPr lang="en-US" b="1" dirty="0"/>
              <a:t>2) Minneapolis, MN</a:t>
            </a:r>
          </a:p>
          <a:p>
            <a:pPr marL="0" indent="0">
              <a:buNone/>
            </a:pPr>
            <a:r>
              <a:rPr lang="en-US" b="1" dirty="0"/>
              <a:t>1) Washington, DC</a:t>
            </a:r>
          </a:p>
        </p:txBody>
      </p:sp>
    </p:spTree>
    <p:extLst>
      <p:ext uri="{BB962C8B-B14F-4D97-AF65-F5344CB8AC3E}">
        <p14:creationId xmlns:p14="http://schemas.microsoft.com/office/powerpoint/2010/main" val="39447118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922614-9A98-4225-A189-D316DA7253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0"/>
            <a:ext cx="9144000" cy="5160434"/>
          </a:xfrm>
          <a:prstGeom prst="rect">
            <a:avLst/>
          </a:prstGeom>
        </p:spPr>
      </p:pic>
      <p:sp>
        <p:nvSpPr>
          <p:cNvPr id="2" name="Title 1">
            <a:extLst>
              <a:ext uri="{FF2B5EF4-FFF2-40B4-BE49-F238E27FC236}">
                <a16:creationId xmlns:a16="http://schemas.microsoft.com/office/drawing/2014/main" id="{FF298DC2-F157-4697-9FA5-3F4AF7E7E7FD}"/>
              </a:ext>
            </a:extLst>
          </p:cNvPr>
          <p:cNvSpPr>
            <a:spLocks noGrp="1"/>
          </p:cNvSpPr>
          <p:nvPr>
            <p:ph type="title"/>
          </p:nvPr>
        </p:nvSpPr>
        <p:spPr>
          <a:xfrm>
            <a:off x="3822700" y="1545829"/>
            <a:ext cx="4470401" cy="54371"/>
          </a:xfrm>
        </p:spPr>
        <p:txBody>
          <a:bodyPr/>
          <a:lstStyle/>
          <a:p>
            <a:r>
              <a:rPr lang="en-US" b="1" dirty="0">
                <a:solidFill>
                  <a:srgbClr val="0070C0"/>
                </a:solidFill>
              </a:rPr>
              <a:t>Top five retirement locations for quality of life</a:t>
            </a:r>
          </a:p>
        </p:txBody>
      </p:sp>
      <p:sp>
        <p:nvSpPr>
          <p:cNvPr id="3" name="Content Placeholder 2">
            <a:extLst>
              <a:ext uri="{FF2B5EF4-FFF2-40B4-BE49-F238E27FC236}">
                <a16:creationId xmlns:a16="http://schemas.microsoft.com/office/drawing/2014/main" id="{D2D497C0-A714-4150-BC28-073A5531F328}"/>
              </a:ext>
            </a:extLst>
          </p:cNvPr>
          <p:cNvSpPr>
            <a:spLocks noGrp="1"/>
          </p:cNvSpPr>
          <p:nvPr>
            <p:ph idx="1"/>
          </p:nvPr>
        </p:nvSpPr>
        <p:spPr>
          <a:xfrm>
            <a:off x="5029200" y="2938856"/>
            <a:ext cx="4013200" cy="2874172"/>
          </a:xfrm>
        </p:spPr>
        <p:txBody>
          <a:bodyPr/>
          <a:lstStyle/>
          <a:p>
            <a:pPr marL="0" indent="0">
              <a:buNone/>
            </a:pPr>
            <a:r>
              <a:rPr lang="en-US" b="1" dirty="0"/>
              <a:t>5) Glendale, CA</a:t>
            </a:r>
          </a:p>
          <a:p>
            <a:pPr marL="0" indent="0">
              <a:buNone/>
            </a:pPr>
            <a:r>
              <a:rPr lang="en-US" b="1" dirty="0"/>
              <a:t>4) Madison, WI</a:t>
            </a:r>
          </a:p>
          <a:p>
            <a:pPr marL="0" indent="0">
              <a:buNone/>
            </a:pPr>
            <a:r>
              <a:rPr lang="en-US" b="1" dirty="0"/>
              <a:t>3) Honolulu, HI</a:t>
            </a:r>
          </a:p>
          <a:p>
            <a:pPr marL="0" indent="0">
              <a:buNone/>
            </a:pPr>
            <a:r>
              <a:rPr lang="en-US" b="1" dirty="0"/>
              <a:t>2) Scottsdale, AZ</a:t>
            </a:r>
          </a:p>
          <a:p>
            <a:pPr marL="0" indent="0">
              <a:buNone/>
            </a:pPr>
            <a:r>
              <a:rPr lang="en-US" b="1" dirty="0"/>
              <a:t>1) Fremont, CA</a:t>
            </a:r>
          </a:p>
        </p:txBody>
      </p:sp>
    </p:spTree>
    <p:extLst>
      <p:ext uri="{BB962C8B-B14F-4D97-AF65-F5344CB8AC3E}">
        <p14:creationId xmlns:p14="http://schemas.microsoft.com/office/powerpoint/2010/main" val="25890493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0E4E29-B93B-4556-A9C4-701B153D10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40316"/>
            <a:ext cx="9144000" cy="5160434"/>
          </a:xfrm>
          <a:prstGeom prst="rect">
            <a:avLst/>
          </a:prstGeom>
        </p:spPr>
      </p:pic>
      <p:sp>
        <p:nvSpPr>
          <p:cNvPr id="2" name="Title 1">
            <a:extLst>
              <a:ext uri="{FF2B5EF4-FFF2-40B4-BE49-F238E27FC236}">
                <a16:creationId xmlns:a16="http://schemas.microsoft.com/office/drawing/2014/main" id="{395DBE68-EF0C-4352-A6E7-8FBE1C7064E2}"/>
              </a:ext>
            </a:extLst>
          </p:cNvPr>
          <p:cNvSpPr>
            <a:spLocks noGrp="1"/>
          </p:cNvSpPr>
          <p:nvPr>
            <p:ph type="title"/>
          </p:nvPr>
        </p:nvSpPr>
        <p:spPr>
          <a:xfrm>
            <a:off x="4114800" y="1524794"/>
            <a:ext cx="4286250" cy="75406"/>
          </a:xfrm>
        </p:spPr>
        <p:txBody>
          <a:bodyPr/>
          <a:lstStyle/>
          <a:p>
            <a:r>
              <a:rPr lang="en-US" b="1" dirty="0">
                <a:solidFill>
                  <a:srgbClr val="0070C0"/>
                </a:solidFill>
              </a:rPr>
              <a:t>Top five retirement locations for health care</a:t>
            </a:r>
            <a:r>
              <a:rPr lang="en-US" b="1" dirty="0"/>
              <a:t>	</a:t>
            </a:r>
          </a:p>
        </p:txBody>
      </p:sp>
      <p:sp>
        <p:nvSpPr>
          <p:cNvPr id="3" name="Content Placeholder 2">
            <a:extLst>
              <a:ext uri="{FF2B5EF4-FFF2-40B4-BE49-F238E27FC236}">
                <a16:creationId xmlns:a16="http://schemas.microsoft.com/office/drawing/2014/main" id="{2663745C-4A26-4207-87B3-4B5390074055}"/>
              </a:ext>
            </a:extLst>
          </p:cNvPr>
          <p:cNvSpPr>
            <a:spLocks noGrp="1"/>
          </p:cNvSpPr>
          <p:nvPr>
            <p:ph idx="1"/>
          </p:nvPr>
        </p:nvSpPr>
        <p:spPr>
          <a:xfrm>
            <a:off x="4806950" y="2819400"/>
            <a:ext cx="4108449" cy="3048000"/>
          </a:xfrm>
        </p:spPr>
        <p:txBody>
          <a:bodyPr/>
          <a:lstStyle/>
          <a:p>
            <a:pPr marL="0" indent="0">
              <a:buNone/>
            </a:pPr>
            <a:r>
              <a:rPr lang="en-US" b="1" dirty="0"/>
              <a:t>5) Columbia, MD</a:t>
            </a:r>
          </a:p>
          <a:p>
            <a:pPr marL="0" indent="0">
              <a:buNone/>
            </a:pPr>
            <a:r>
              <a:rPr lang="en-US" b="1" dirty="0"/>
              <a:t>4) Juneau, AK</a:t>
            </a:r>
          </a:p>
          <a:p>
            <a:pPr marL="0" indent="0">
              <a:buNone/>
            </a:pPr>
            <a:r>
              <a:rPr lang="en-US" b="1" dirty="0"/>
              <a:t>3) Sioux Falls, SD</a:t>
            </a:r>
          </a:p>
          <a:p>
            <a:pPr marL="0" indent="0">
              <a:buNone/>
            </a:pPr>
            <a:r>
              <a:rPr lang="en-US" b="1" dirty="0"/>
              <a:t>2) Burlington, VT</a:t>
            </a:r>
          </a:p>
          <a:p>
            <a:pPr marL="0" indent="0">
              <a:buNone/>
            </a:pPr>
            <a:r>
              <a:rPr lang="en-US" b="1" dirty="0"/>
              <a:t>1) South Burlington, VT</a:t>
            </a:r>
          </a:p>
        </p:txBody>
      </p:sp>
    </p:spTree>
    <p:extLst>
      <p:ext uri="{BB962C8B-B14F-4D97-AF65-F5344CB8AC3E}">
        <p14:creationId xmlns:p14="http://schemas.microsoft.com/office/powerpoint/2010/main" val="6706411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63C763-659B-46AD-A77D-40A24DC5C0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40316"/>
            <a:ext cx="9144000" cy="5160434"/>
          </a:xfrm>
          <a:prstGeom prst="rect">
            <a:avLst/>
          </a:prstGeom>
        </p:spPr>
      </p:pic>
      <p:sp>
        <p:nvSpPr>
          <p:cNvPr id="2" name="Title 1">
            <a:extLst>
              <a:ext uri="{FF2B5EF4-FFF2-40B4-BE49-F238E27FC236}">
                <a16:creationId xmlns:a16="http://schemas.microsoft.com/office/drawing/2014/main" id="{FE692017-A15B-4DAF-92A5-6FFBA2915F30}"/>
              </a:ext>
            </a:extLst>
          </p:cNvPr>
          <p:cNvSpPr>
            <a:spLocks noGrp="1"/>
          </p:cNvSpPr>
          <p:nvPr>
            <p:ph type="title"/>
          </p:nvPr>
        </p:nvSpPr>
        <p:spPr>
          <a:xfrm>
            <a:off x="3810000" y="1504950"/>
            <a:ext cx="4464050" cy="861616"/>
          </a:xfrm>
        </p:spPr>
        <p:txBody>
          <a:bodyPr>
            <a:normAutofit fontScale="90000"/>
          </a:bodyPr>
          <a:lstStyle/>
          <a:p>
            <a:r>
              <a:rPr lang="en-US" b="1" dirty="0">
                <a:solidFill>
                  <a:srgbClr val="0070C0"/>
                </a:solidFill>
              </a:rPr>
              <a:t>Ten worst places to retire (ranked by overall score)</a:t>
            </a:r>
          </a:p>
        </p:txBody>
      </p:sp>
      <p:graphicFrame>
        <p:nvGraphicFramePr>
          <p:cNvPr id="5" name="Table 5">
            <a:extLst>
              <a:ext uri="{FF2B5EF4-FFF2-40B4-BE49-F238E27FC236}">
                <a16:creationId xmlns:a16="http://schemas.microsoft.com/office/drawing/2014/main" id="{4B2343E5-B986-4771-B3EF-F3F4E8008EFC}"/>
              </a:ext>
            </a:extLst>
          </p:cNvPr>
          <p:cNvGraphicFramePr>
            <a:graphicFrameLocks noGrp="1"/>
          </p:cNvGraphicFramePr>
          <p:nvPr>
            <p:ph idx="1"/>
            <p:extLst>
              <p:ext uri="{D42A27DB-BD31-4B8C-83A1-F6EECF244321}">
                <p14:modId xmlns:p14="http://schemas.microsoft.com/office/powerpoint/2010/main" val="874912251"/>
              </p:ext>
            </p:extLst>
          </p:nvPr>
        </p:nvGraphicFramePr>
        <p:xfrm>
          <a:off x="4571999" y="3010615"/>
          <a:ext cx="3886201" cy="1691640"/>
        </p:xfrm>
        <a:graphic>
          <a:graphicData uri="http://schemas.openxmlformats.org/drawingml/2006/table">
            <a:tbl>
              <a:tblPr firstRow="1" bandRow="1">
                <a:tableStyleId>{5202B0CA-FC54-4496-8BCA-5EF66A818D29}</a:tableStyleId>
              </a:tblPr>
              <a:tblGrid>
                <a:gridCol w="2206360">
                  <a:extLst>
                    <a:ext uri="{9D8B030D-6E8A-4147-A177-3AD203B41FA5}">
                      <a16:colId xmlns:a16="http://schemas.microsoft.com/office/drawing/2014/main" val="1586611757"/>
                    </a:ext>
                  </a:extLst>
                </a:gridCol>
                <a:gridCol w="1679841">
                  <a:extLst>
                    <a:ext uri="{9D8B030D-6E8A-4147-A177-3AD203B41FA5}">
                      <a16:colId xmlns:a16="http://schemas.microsoft.com/office/drawing/2014/main" val="1020588090"/>
                    </a:ext>
                  </a:extLst>
                </a:gridCol>
              </a:tblGrid>
              <a:tr h="0">
                <a:tc>
                  <a:txBody>
                    <a:bodyPr/>
                    <a:lstStyle/>
                    <a:p>
                      <a:r>
                        <a:rPr lang="en-US" sz="1400" dirty="0"/>
                        <a:t>Rank</a:t>
                      </a:r>
                    </a:p>
                  </a:txBody>
                  <a:tcPr marL="68580" marR="68580" marT="34290" marB="34290"/>
                </a:tc>
                <a:tc>
                  <a:txBody>
                    <a:bodyPr/>
                    <a:lstStyle/>
                    <a:p>
                      <a:r>
                        <a:rPr lang="en-US" sz="1400" dirty="0"/>
                        <a:t>Score</a:t>
                      </a:r>
                    </a:p>
                  </a:txBody>
                  <a:tcPr marL="68580" marR="68580" marT="34290" marB="34290"/>
                </a:tc>
                <a:extLst>
                  <a:ext uri="{0D108BD9-81ED-4DB2-BD59-A6C34878D82A}">
                    <a16:rowId xmlns:a16="http://schemas.microsoft.com/office/drawing/2014/main" val="1894432137"/>
                  </a:ext>
                </a:extLst>
              </a:tr>
              <a:tr h="278130">
                <a:tc>
                  <a:txBody>
                    <a:bodyPr/>
                    <a:lstStyle/>
                    <a:p>
                      <a:r>
                        <a:rPr lang="en-US" sz="1400" dirty="0"/>
                        <a:t>173) Arlington, TX</a:t>
                      </a:r>
                    </a:p>
                  </a:txBody>
                  <a:tcPr marL="68580" marR="68580" marT="34290" marB="34290"/>
                </a:tc>
                <a:tc>
                  <a:txBody>
                    <a:bodyPr/>
                    <a:lstStyle/>
                    <a:p>
                      <a:r>
                        <a:rPr lang="en-US" sz="1400" dirty="0"/>
                        <a:t>41.84</a:t>
                      </a:r>
                    </a:p>
                  </a:txBody>
                  <a:tcPr marL="68580" marR="68580" marT="34290" marB="34290"/>
                </a:tc>
                <a:extLst>
                  <a:ext uri="{0D108BD9-81ED-4DB2-BD59-A6C34878D82A}">
                    <a16:rowId xmlns:a16="http://schemas.microsoft.com/office/drawing/2014/main" val="719339516"/>
                  </a:ext>
                </a:extLst>
              </a:tr>
              <a:tr h="278130">
                <a:tc>
                  <a:txBody>
                    <a:bodyPr/>
                    <a:lstStyle/>
                    <a:p>
                      <a:r>
                        <a:rPr lang="en-US" sz="1400" dirty="0"/>
                        <a:t>174) Jersey City, NJ</a:t>
                      </a:r>
                    </a:p>
                  </a:txBody>
                  <a:tcPr marL="68580" marR="68580" marT="34290" marB="34290"/>
                </a:tc>
                <a:tc>
                  <a:txBody>
                    <a:bodyPr/>
                    <a:lstStyle/>
                    <a:p>
                      <a:r>
                        <a:rPr lang="en-US" sz="1400" dirty="0"/>
                        <a:t>41.78</a:t>
                      </a:r>
                    </a:p>
                  </a:txBody>
                  <a:tcPr marL="68580" marR="68580" marT="34290" marB="34290"/>
                </a:tc>
                <a:extLst>
                  <a:ext uri="{0D108BD9-81ED-4DB2-BD59-A6C34878D82A}">
                    <a16:rowId xmlns:a16="http://schemas.microsoft.com/office/drawing/2014/main" val="2140442521"/>
                  </a:ext>
                </a:extLst>
              </a:tr>
              <a:tr h="278130">
                <a:tc>
                  <a:txBody>
                    <a:bodyPr/>
                    <a:lstStyle/>
                    <a:p>
                      <a:r>
                        <a:rPr lang="en-US" sz="1400" dirty="0"/>
                        <a:t>175) Detroit, MI</a:t>
                      </a:r>
                    </a:p>
                  </a:txBody>
                  <a:tcPr marL="68580" marR="68580" marT="34290" marB="34290"/>
                </a:tc>
                <a:tc>
                  <a:txBody>
                    <a:bodyPr/>
                    <a:lstStyle/>
                    <a:p>
                      <a:r>
                        <a:rPr lang="en-US" sz="1400" dirty="0"/>
                        <a:t>41.48</a:t>
                      </a:r>
                    </a:p>
                  </a:txBody>
                  <a:tcPr marL="68580" marR="68580" marT="34290" marB="34290"/>
                </a:tc>
                <a:extLst>
                  <a:ext uri="{0D108BD9-81ED-4DB2-BD59-A6C34878D82A}">
                    <a16:rowId xmlns:a16="http://schemas.microsoft.com/office/drawing/2014/main" val="2702109043"/>
                  </a:ext>
                </a:extLst>
              </a:tr>
              <a:tr h="278130">
                <a:tc>
                  <a:txBody>
                    <a:bodyPr/>
                    <a:lstStyle/>
                    <a:p>
                      <a:r>
                        <a:rPr lang="en-US" sz="1400" dirty="0"/>
                        <a:t>176) Vancouver, WA</a:t>
                      </a:r>
                    </a:p>
                  </a:txBody>
                  <a:tcPr marL="68580" marR="68580" marT="34290" marB="34290"/>
                </a:tc>
                <a:tc>
                  <a:txBody>
                    <a:bodyPr/>
                    <a:lstStyle/>
                    <a:p>
                      <a:r>
                        <a:rPr lang="en-US" sz="1400" dirty="0"/>
                        <a:t>41.26</a:t>
                      </a:r>
                    </a:p>
                  </a:txBody>
                  <a:tcPr marL="68580" marR="68580" marT="34290" marB="34290"/>
                </a:tc>
                <a:extLst>
                  <a:ext uri="{0D108BD9-81ED-4DB2-BD59-A6C34878D82A}">
                    <a16:rowId xmlns:a16="http://schemas.microsoft.com/office/drawing/2014/main" val="2125446879"/>
                  </a:ext>
                </a:extLst>
              </a:tr>
              <a:tr h="278130">
                <a:tc>
                  <a:txBody>
                    <a:bodyPr/>
                    <a:lstStyle/>
                    <a:p>
                      <a:r>
                        <a:rPr lang="en-US" sz="1400" dirty="0"/>
                        <a:t>177) Wichita, KS</a:t>
                      </a:r>
                    </a:p>
                  </a:txBody>
                  <a:tcPr marL="68580" marR="68580" marT="34290" marB="34290"/>
                </a:tc>
                <a:tc>
                  <a:txBody>
                    <a:bodyPr/>
                    <a:lstStyle/>
                    <a:p>
                      <a:r>
                        <a:rPr lang="en-US" sz="1400" dirty="0"/>
                        <a:t>40.56</a:t>
                      </a:r>
                    </a:p>
                  </a:txBody>
                  <a:tcPr marL="68580" marR="68580" marT="34290" marB="34290"/>
                </a:tc>
                <a:extLst>
                  <a:ext uri="{0D108BD9-81ED-4DB2-BD59-A6C34878D82A}">
                    <a16:rowId xmlns:a16="http://schemas.microsoft.com/office/drawing/2014/main" val="1037565922"/>
                  </a:ext>
                </a:extLst>
              </a:tr>
            </a:tbl>
          </a:graphicData>
        </a:graphic>
      </p:graphicFrame>
    </p:spTree>
    <p:extLst>
      <p:ext uri="{BB962C8B-B14F-4D97-AF65-F5344CB8AC3E}">
        <p14:creationId xmlns:p14="http://schemas.microsoft.com/office/powerpoint/2010/main" val="21684597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F9A28-E21E-4E5A-B9F9-A3DE7A2B0DBC}"/>
              </a:ext>
            </a:extLst>
          </p:cNvPr>
          <p:cNvSpPr>
            <a:spLocks noGrp="1"/>
          </p:cNvSpPr>
          <p:nvPr>
            <p:ph type="title"/>
          </p:nvPr>
        </p:nvSpPr>
        <p:spPr>
          <a:xfrm>
            <a:off x="1219200" y="950714"/>
            <a:ext cx="7315200" cy="752721"/>
          </a:xfrm>
        </p:spPr>
        <p:txBody>
          <a:bodyPr>
            <a:normAutofit fontScale="90000"/>
          </a:bodyPr>
          <a:lstStyle/>
          <a:p>
            <a:r>
              <a:rPr lang="en-US" b="1" dirty="0">
                <a:solidFill>
                  <a:schemeClr val="accent4">
                    <a:lumMod val="50000"/>
                    <a:lumOff val="50000"/>
                  </a:schemeClr>
                </a:solidFill>
              </a:rPr>
              <a:t>   Today’s Webinar Presenter</a:t>
            </a:r>
          </a:p>
        </p:txBody>
      </p:sp>
      <p:sp>
        <p:nvSpPr>
          <p:cNvPr id="3" name="Content Placeholder 2">
            <a:extLst>
              <a:ext uri="{FF2B5EF4-FFF2-40B4-BE49-F238E27FC236}">
                <a16:creationId xmlns:a16="http://schemas.microsoft.com/office/drawing/2014/main" id="{37075E07-864C-4CEB-AA93-2755DB818359}"/>
              </a:ext>
            </a:extLst>
          </p:cNvPr>
          <p:cNvSpPr>
            <a:spLocks noGrp="1"/>
          </p:cNvSpPr>
          <p:nvPr>
            <p:ph sz="half" idx="1"/>
          </p:nvPr>
        </p:nvSpPr>
        <p:spPr>
          <a:xfrm>
            <a:off x="2718993" y="4736195"/>
            <a:ext cx="3886200" cy="926306"/>
          </a:xfrm>
        </p:spPr>
        <p:txBody>
          <a:bodyPr>
            <a:normAutofit fontScale="62500" lnSpcReduction="20000"/>
          </a:bodyPr>
          <a:lstStyle/>
          <a:p>
            <a:pPr marL="0" indent="0" algn="ctr">
              <a:buNone/>
            </a:pPr>
            <a:r>
              <a:rPr lang="en-US" b="1" dirty="0">
                <a:solidFill>
                  <a:schemeClr val="accent4">
                    <a:lumMod val="50000"/>
                    <a:lumOff val="50000"/>
                  </a:schemeClr>
                </a:solidFill>
              </a:rPr>
              <a:t>Debra Phairas</a:t>
            </a:r>
          </a:p>
          <a:p>
            <a:pPr marL="0" indent="0" algn="ctr">
              <a:buNone/>
            </a:pPr>
            <a:r>
              <a:rPr lang="en-US" dirty="0">
                <a:solidFill>
                  <a:schemeClr val="accent4">
                    <a:lumMod val="50000"/>
                    <a:lumOff val="50000"/>
                  </a:schemeClr>
                </a:solidFill>
              </a:rPr>
              <a:t>President</a:t>
            </a:r>
          </a:p>
          <a:p>
            <a:pPr marL="0" indent="0" algn="ctr">
              <a:buNone/>
            </a:pPr>
            <a:r>
              <a:rPr lang="en-US" dirty="0">
                <a:solidFill>
                  <a:schemeClr val="accent4">
                    <a:lumMod val="50000"/>
                    <a:lumOff val="50000"/>
                  </a:schemeClr>
                </a:solidFill>
              </a:rPr>
              <a:t>Practice &amp; Liability Consultants, LLC </a:t>
            </a:r>
          </a:p>
        </p:txBody>
      </p:sp>
      <p:pic>
        <p:nvPicPr>
          <p:cNvPr id="8" name="Content Placeholder 7" descr="A person posing for the camera&#10;&#10;Description automatically generated">
            <a:extLst>
              <a:ext uri="{FF2B5EF4-FFF2-40B4-BE49-F238E27FC236}">
                <a16:creationId xmlns:a16="http://schemas.microsoft.com/office/drawing/2014/main" id="{9EC4BF91-98B8-4049-8876-6CBF637782C3}"/>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b="7158"/>
          <a:stretch/>
        </p:blipFill>
        <p:spPr>
          <a:xfrm>
            <a:off x="3479247" y="1802369"/>
            <a:ext cx="2365694" cy="2834893"/>
          </a:xfrm>
        </p:spPr>
      </p:pic>
      <p:sp>
        <p:nvSpPr>
          <p:cNvPr id="5" name="Rectangle 4">
            <a:extLst>
              <a:ext uri="{FF2B5EF4-FFF2-40B4-BE49-F238E27FC236}">
                <a16:creationId xmlns:a16="http://schemas.microsoft.com/office/drawing/2014/main" id="{8BDFEA98-F703-4180-A4A8-F08877C6189B}"/>
              </a:ext>
            </a:extLst>
          </p:cNvPr>
          <p:cNvSpPr/>
          <p:nvPr/>
        </p:nvSpPr>
        <p:spPr>
          <a:xfrm>
            <a:off x="0" y="6248400"/>
            <a:ext cx="9144000" cy="2393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6011763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EF3618-8645-4FB0-B310-44E29C6228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40316"/>
            <a:ext cx="9144000" cy="5160434"/>
          </a:xfrm>
          <a:prstGeom prst="rect">
            <a:avLst/>
          </a:prstGeom>
        </p:spPr>
      </p:pic>
      <p:sp>
        <p:nvSpPr>
          <p:cNvPr id="2" name="Title 1">
            <a:extLst>
              <a:ext uri="{FF2B5EF4-FFF2-40B4-BE49-F238E27FC236}">
                <a16:creationId xmlns:a16="http://schemas.microsoft.com/office/drawing/2014/main" id="{39E37261-E7B3-4DFD-B2D7-B9D9C4049217}"/>
              </a:ext>
            </a:extLst>
          </p:cNvPr>
          <p:cNvSpPr>
            <a:spLocks noGrp="1"/>
          </p:cNvSpPr>
          <p:nvPr>
            <p:ph type="title"/>
          </p:nvPr>
        </p:nvSpPr>
        <p:spPr>
          <a:xfrm>
            <a:off x="3435351" y="1347379"/>
            <a:ext cx="5708650" cy="994172"/>
          </a:xfrm>
        </p:spPr>
        <p:txBody>
          <a:bodyPr/>
          <a:lstStyle/>
          <a:p>
            <a:r>
              <a:rPr lang="en-US" b="1" dirty="0">
                <a:solidFill>
                  <a:srgbClr val="0070C0"/>
                </a:solidFill>
              </a:rPr>
              <a:t>Ten worst places to retire, cont’d</a:t>
            </a:r>
          </a:p>
        </p:txBody>
      </p:sp>
      <p:graphicFrame>
        <p:nvGraphicFramePr>
          <p:cNvPr id="4" name="Table 4">
            <a:extLst>
              <a:ext uri="{FF2B5EF4-FFF2-40B4-BE49-F238E27FC236}">
                <a16:creationId xmlns:a16="http://schemas.microsoft.com/office/drawing/2014/main" id="{78E8B255-2436-4E14-ADC9-1AFFB768D151}"/>
              </a:ext>
            </a:extLst>
          </p:cNvPr>
          <p:cNvGraphicFramePr>
            <a:graphicFrameLocks noGrp="1"/>
          </p:cNvGraphicFramePr>
          <p:nvPr>
            <p:ph idx="1"/>
            <p:extLst>
              <p:ext uri="{D42A27DB-BD31-4B8C-83A1-F6EECF244321}">
                <p14:modId xmlns:p14="http://schemas.microsoft.com/office/powerpoint/2010/main" val="1586442294"/>
              </p:ext>
            </p:extLst>
          </p:nvPr>
        </p:nvGraphicFramePr>
        <p:xfrm>
          <a:off x="4038600" y="2743200"/>
          <a:ext cx="4756151" cy="1773252"/>
        </p:xfrm>
        <a:graphic>
          <a:graphicData uri="http://schemas.openxmlformats.org/drawingml/2006/table">
            <a:tbl>
              <a:tblPr firstRow="1" bandRow="1">
                <a:tableStyleId>{073A0DAA-6AF3-43AB-8588-CEC1D06C72B9}</a:tableStyleId>
              </a:tblPr>
              <a:tblGrid>
                <a:gridCol w="2810247">
                  <a:extLst>
                    <a:ext uri="{9D8B030D-6E8A-4147-A177-3AD203B41FA5}">
                      <a16:colId xmlns:a16="http://schemas.microsoft.com/office/drawing/2014/main" val="666130416"/>
                    </a:ext>
                  </a:extLst>
                </a:gridCol>
                <a:gridCol w="1945904">
                  <a:extLst>
                    <a:ext uri="{9D8B030D-6E8A-4147-A177-3AD203B41FA5}">
                      <a16:colId xmlns:a16="http://schemas.microsoft.com/office/drawing/2014/main" val="2126067554"/>
                    </a:ext>
                  </a:extLst>
                </a:gridCol>
              </a:tblGrid>
              <a:tr h="295542">
                <a:tc>
                  <a:txBody>
                    <a:bodyPr/>
                    <a:lstStyle/>
                    <a:p>
                      <a:r>
                        <a:rPr lang="en-US" sz="1400" dirty="0"/>
                        <a:t>Rank</a:t>
                      </a:r>
                    </a:p>
                  </a:txBody>
                  <a:tcPr marL="68580" marR="68580" marT="34290" marB="34290"/>
                </a:tc>
                <a:tc>
                  <a:txBody>
                    <a:bodyPr/>
                    <a:lstStyle/>
                    <a:p>
                      <a:r>
                        <a:rPr lang="en-US" sz="1400" dirty="0"/>
                        <a:t>Score</a:t>
                      </a:r>
                    </a:p>
                  </a:txBody>
                  <a:tcPr marL="68580" marR="68580" marT="34290" marB="34290"/>
                </a:tc>
                <a:extLst>
                  <a:ext uri="{0D108BD9-81ED-4DB2-BD59-A6C34878D82A}">
                    <a16:rowId xmlns:a16="http://schemas.microsoft.com/office/drawing/2014/main" val="776060185"/>
                  </a:ext>
                </a:extLst>
              </a:tr>
              <a:tr h="295542">
                <a:tc>
                  <a:txBody>
                    <a:bodyPr/>
                    <a:lstStyle/>
                    <a:p>
                      <a:r>
                        <a:rPr lang="en-US" sz="1400" dirty="0"/>
                        <a:t>178) Rancho Cucamonga, CA</a:t>
                      </a:r>
                    </a:p>
                  </a:txBody>
                  <a:tcPr marL="68580" marR="68580" marT="34290" marB="34290"/>
                </a:tc>
                <a:tc>
                  <a:txBody>
                    <a:bodyPr/>
                    <a:lstStyle/>
                    <a:p>
                      <a:r>
                        <a:rPr lang="en-US" sz="1400" dirty="0"/>
                        <a:t>40.54</a:t>
                      </a:r>
                    </a:p>
                  </a:txBody>
                  <a:tcPr marL="68580" marR="68580" marT="34290" marB="34290"/>
                </a:tc>
                <a:extLst>
                  <a:ext uri="{0D108BD9-81ED-4DB2-BD59-A6C34878D82A}">
                    <a16:rowId xmlns:a16="http://schemas.microsoft.com/office/drawing/2014/main" val="3900983358"/>
                  </a:ext>
                </a:extLst>
              </a:tr>
              <a:tr h="295542">
                <a:tc>
                  <a:txBody>
                    <a:bodyPr/>
                    <a:lstStyle/>
                    <a:p>
                      <a:r>
                        <a:rPr lang="en-US" sz="1400" dirty="0"/>
                        <a:t>179) Spokane, WA</a:t>
                      </a:r>
                    </a:p>
                  </a:txBody>
                  <a:tcPr marL="68580" marR="68580" marT="34290" marB="34290"/>
                </a:tc>
                <a:tc>
                  <a:txBody>
                    <a:bodyPr/>
                    <a:lstStyle/>
                    <a:p>
                      <a:r>
                        <a:rPr lang="en-US" sz="1400" dirty="0"/>
                        <a:t>40.23</a:t>
                      </a:r>
                    </a:p>
                  </a:txBody>
                  <a:tcPr marL="68580" marR="68580" marT="34290" marB="34290"/>
                </a:tc>
                <a:extLst>
                  <a:ext uri="{0D108BD9-81ED-4DB2-BD59-A6C34878D82A}">
                    <a16:rowId xmlns:a16="http://schemas.microsoft.com/office/drawing/2014/main" val="2761564743"/>
                  </a:ext>
                </a:extLst>
              </a:tr>
              <a:tr h="295542">
                <a:tc>
                  <a:txBody>
                    <a:bodyPr/>
                    <a:lstStyle/>
                    <a:p>
                      <a:r>
                        <a:rPr lang="en-US" sz="1400" dirty="0"/>
                        <a:t>180) Bridgeport, CT</a:t>
                      </a:r>
                    </a:p>
                  </a:txBody>
                  <a:tcPr marL="68580" marR="68580" marT="34290" marB="34290"/>
                </a:tc>
                <a:tc>
                  <a:txBody>
                    <a:bodyPr/>
                    <a:lstStyle/>
                    <a:p>
                      <a:r>
                        <a:rPr lang="en-US" sz="1400" dirty="0"/>
                        <a:t>39.34</a:t>
                      </a:r>
                    </a:p>
                  </a:txBody>
                  <a:tcPr marL="68580" marR="68580" marT="34290" marB="34290"/>
                </a:tc>
                <a:extLst>
                  <a:ext uri="{0D108BD9-81ED-4DB2-BD59-A6C34878D82A}">
                    <a16:rowId xmlns:a16="http://schemas.microsoft.com/office/drawing/2014/main" val="3654787603"/>
                  </a:ext>
                </a:extLst>
              </a:tr>
              <a:tr h="295542">
                <a:tc>
                  <a:txBody>
                    <a:bodyPr/>
                    <a:lstStyle/>
                    <a:p>
                      <a:r>
                        <a:rPr lang="en-US" sz="1400" dirty="0"/>
                        <a:t>181) Newark, NJ</a:t>
                      </a:r>
                    </a:p>
                  </a:txBody>
                  <a:tcPr marL="68580" marR="68580" marT="34290" marB="34290"/>
                </a:tc>
                <a:tc>
                  <a:txBody>
                    <a:bodyPr/>
                    <a:lstStyle/>
                    <a:p>
                      <a:r>
                        <a:rPr lang="en-US" sz="1400" dirty="0"/>
                        <a:t>38.53</a:t>
                      </a:r>
                    </a:p>
                  </a:txBody>
                  <a:tcPr marL="68580" marR="68580" marT="34290" marB="34290"/>
                </a:tc>
                <a:extLst>
                  <a:ext uri="{0D108BD9-81ED-4DB2-BD59-A6C34878D82A}">
                    <a16:rowId xmlns:a16="http://schemas.microsoft.com/office/drawing/2014/main" val="1739149302"/>
                  </a:ext>
                </a:extLst>
              </a:tr>
              <a:tr h="295542">
                <a:tc>
                  <a:txBody>
                    <a:bodyPr/>
                    <a:lstStyle/>
                    <a:p>
                      <a:r>
                        <a:rPr lang="en-US" sz="1400" dirty="0"/>
                        <a:t>182) San Bernardino, CA</a:t>
                      </a:r>
                    </a:p>
                  </a:txBody>
                  <a:tcPr marL="68580" marR="68580" marT="34290" marB="34290"/>
                </a:tc>
                <a:tc>
                  <a:txBody>
                    <a:bodyPr/>
                    <a:lstStyle/>
                    <a:p>
                      <a:r>
                        <a:rPr lang="en-US" sz="1400" dirty="0"/>
                        <a:t>37.55</a:t>
                      </a:r>
                    </a:p>
                  </a:txBody>
                  <a:tcPr marL="68580" marR="68580" marT="34290" marB="34290"/>
                </a:tc>
                <a:extLst>
                  <a:ext uri="{0D108BD9-81ED-4DB2-BD59-A6C34878D82A}">
                    <a16:rowId xmlns:a16="http://schemas.microsoft.com/office/drawing/2014/main" val="2950492525"/>
                  </a:ext>
                </a:extLst>
              </a:tr>
            </a:tbl>
          </a:graphicData>
        </a:graphic>
      </p:graphicFrame>
    </p:spTree>
    <p:extLst>
      <p:ext uri="{BB962C8B-B14F-4D97-AF65-F5344CB8AC3E}">
        <p14:creationId xmlns:p14="http://schemas.microsoft.com/office/powerpoint/2010/main" val="15166505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D4AFFB-2535-4CFD-A7B1-9A168AF644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40316"/>
            <a:ext cx="9144000" cy="5160434"/>
          </a:xfrm>
          <a:prstGeom prst="rect">
            <a:avLst/>
          </a:prstGeom>
        </p:spPr>
      </p:pic>
      <p:sp>
        <p:nvSpPr>
          <p:cNvPr id="2" name="Title 1">
            <a:extLst>
              <a:ext uri="{FF2B5EF4-FFF2-40B4-BE49-F238E27FC236}">
                <a16:creationId xmlns:a16="http://schemas.microsoft.com/office/drawing/2014/main" id="{A39F6E6D-89C4-4372-840F-2565D72BFE19}"/>
              </a:ext>
            </a:extLst>
          </p:cNvPr>
          <p:cNvSpPr>
            <a:spLocks noGrp="1"/>
          </p:cNvSpPr>
          <p:nvPr>
            <p:ph type="title"/>
          </p:nvPr>
        </p:nvSpPr>
        <p:spPr>
          <a:xfrm>
            <a:off x="3498850" y="1220378"/>
            <a:ext cx="5645150" cy="994172"/>
          </a:xfrm>
        </p:spPr>
        <p:txBody>
          <a:bodyPr/>
          <a:lstStyle/>
          <a:p>
            <a:r>
              <a:rPr lang="en-US" b="1" dirty="0">
                <a:solidFill>
                  <a:srgbClr val="0070C0"/>
                </a:solidFill>
              </a:rPr>
              <a:t>Ten best places to retire, ranked by overall score</a:t>
            </a:r>
          </a:p>
        </p:txBody>
      </p:sp>
      <p:graphicFrame>
        <p:nvGraphicFramePr>
          <p:cNvPr id="4" name="Table 4">
            <a:extLst>
              <a:ext uri="{FF2B5EF4-FFF2-40B4-BE49-F238E27FC236}">
                <a16:creationId xmlns:a16="http://schemas.microsoft.com/office/drawing/2014/main" id="{A8CD0036-1E98-4840-9D81-E014276FD18F}"/>
              </a:ext>
            </a:extLst>
          </p:cNvPr>
          <p:cNvGraphicFramePr>
            <a:graphicFrameLocks noGrp="1"/>
          </p:cNvGraphicFramePr>
          <p:nvPr>
            <p:ph idx="1"/>
            <p:extLst>
              <p:ext uri="{D42A27DB-BD31-4B8C-83A1-F6EECF244321}">
                <p14:modId xmlns:p14="http://schemas.microsoft.com/office/powerpoint/2010/main" val="151799710"/>
              </p:ext>
            </p:extLst>
          </p:nvPr>
        </p:nvGraphicFramePr>
        <p:xfrm>
          <a:off x="3865562" y="2880356"/>
          <a:ext cx="4911726" cy="1691640"/>
        </p:xfrm>
        <a:graphic>
          <a:graphicData uri="http://schemas.openxmlformats.org/drawingml/2006/table">
            <a:tbl>
              <a:tblPr firstRow="1" bandRow="1">
                <a:tableStyleId>{073A0DAA-6AF3-43AB-8588-CEC1D06C72B9}</a:tableStyleId>
              </a:tblPr>
              <a:tblGrid>
                <a:gridCol w="2586038">
                  <a:extLst>
                    <a:ext uri="{9D8B030D-6E8A-4147-A177-3AD203B41FA5}">
                      <a16:colId xmlns:a16="http://schemas.microsoft.com/office/drawing/2014/main" val="586825130"/>
                    </a:ext>
                  </a:extLst>
                </a:gridCol>
                <a:gridCol w="2325688">
                  <a:extLst>
                    <a:ext uri="{9D8B030D-6E8A-4147-A177-3AD203B41FA5}">
                      <a16:colId xmlns:a16="http://schemas.microsoft.com/office/drawing/2014/main" val="3766615625"/>
                    </a:ext>
                  </a:extLst>
                </a:gridCol>
              </a:tblGrid>
              <a:tr h="279399">
                <a:tc>
                  <a:txBody>
                    <a:bodyPr/>
                    <a:lstStyle/>
                    <a:p>
                      <a:r>
                        <a:rPr lang="en-US" sz="1400" dirty="0"/>
                        <a:t>Rank</a:t>
                      </a:r>
                    </a:p>
                  </a:txBody>
                  <a:tcPr marL="68580" marR="68580" marT="34290" marB="34290"/>
                </a:tc>
                <a:tc>
                  <a:txBody>
                    <a:bodyPr/>
                    <a:lstStyle/>
                    <a:p>
                      <a:r>
                        <a:rPr lang="en-US" sz="1400" dirty="0"/>
                        <a:t>Score</a:t>
                      </a:r>
                    </a:p>
                  </a:txBody>
                  <a:tcPr marL="68580" marR="68580" marT="34290" marB="34290"/>
                </a:tc>
                <a:extLst>
                  <a:ext uri="{0D108BD9-81ED-4DB2-BD59-A6C34878D82A}">
                    <a16:rowId xmlns:a16="http://schemas.microsoft.com/office/drawing/2014/main" val="1855053655"/>
                  </a:ext>
                </a:extLst>
              </a:tr>
              <a:tr h="279399">
                <a:tc>
                  <a:txBody>
                    <a:bodyPr/>
                    <a:lstStyle/>
                    <a:p>
                      <a:r>
                        <a:rPr lang="en-US" sz="1400" dirty="0"/>
                        <a:t>10) Atlanta, CA</a:t>
                      </a:r>
                    </a:p>
                  </a:txBody>
                  <a:tcPr marL="68580" marR="68580" marT="34290" marB="34290"/>
                </a:tc>
                <a:tc>
                  <a:txBody>
                    <a:bodyPr/>
                    <a:lstStyle/>
                    <a:p>
                      <a:r>
                        <a:rPr lang="en-US" sz="1400" dirty="0"/>
                        <a:t>58.04</a:t>
                      </a:r>
                    </a:p>
                  </a:txBody>
                  <a:tcPr marL="68580" marR="68580" marT="34290" marB="34290"/>
                </a:tc>
                <a:extLst>
                  <a:ext uri="{0D108BD9-81ED-4DB2-BD59-A6C34878D82A}">
                    <a16:rowId xmlns:a16="http://schemas.microsoft.com/office/drawing/2014/main" val="4136358211"/>
                  </a:ext>
                </a:extLst>
              </a:tr>
              <a:tr h="279399">
                <a:tc>
                  <a:txBody>
                    <a:bodyPr/>
                    <a:lstStyle/>
                    <a:p>
                      <a:r>
                        <a:rPr lang="en-US" sz="1400" dirty="0"/>
                        <a:t>9) Miami, FL</a:t>
                      </a:r>
                    </a:p>
                  </a:txBody>
                  <a:tcPr marL="68580" marR="68580" marT="34290" marB="34290"/>
                </a:tc>
                <a:tc>
                  <a:txBody>
                    <a:bodyPr/>
                    <a:lstStyle/>
                    <a:p>
                      <a:r>
                        <a:rPr lang="en-US" sz="1400" dirty="0"/>
                        <a:t>58.05</a:t>
                      </a:r>
                    </a:p>
                  </a:txBody>
                  <a:tcPr marL="68580" marR="68580" marT="34290" marB="34290"/>
                </a:tc>
                <a:extLst>
                  <a:ext uri="{0D108BD9-81ED-4DB2-BD59-A6C34878D82A}">
                    <a16:rowId xmlns:a16="http://schemas.microsoft.com/office/drawing/2014/main" val="633536406"/>
                  </a:ext>
                </a:extLst>
              </a:tr>
              <a:tr h="279399">
                <a:tc>
                  <a:txBody>
                    <a:bodyPr/>
                    <a:lstStyle/>
                    <a:p>
                      <a:r>
                        <a:rPr lang="en-US" sz="1400" dirty="0"/>
                        <a:t>8) Fort Lauderdale, FL</a:t>
                      </a:r>
                    </a:p>
                  </a:txBody>
                  <a:tcPr marL="68580" marR="68580" marT="34290" marB="34290"/>
                </a:tc>
                <a:tc>
                  <a:txBody>
                    <a:bodyPr/>
                    <a:lstStyle/>
                    <a:p>
                      <a:r>
                        <a:rPr lang="en-US" sz="1400" dirty="0"/>
                        <a:t>58.37</a:t>
                      </a:r>
                    </a:p>
                  </a:txBody>
                  <a:tcPr marL="68580" marR="68580" marT="34290" marB="34290"/>
                </a:tc>
                <a:extLst>
                  <a:ext uri="{0D108BD9-81ED-4DB2-BD59-A6C34878D82A}">
                    <a16:rowId xmlns:a16="http://schemas.microsoft.com/office/drawing/2014/main" val="3240738577"/>
                  </a:ext>
                </a:extLst>
              </a:tr>
              <a:tr h="279399">
                <a:tc>
                  <a:txBody>
                    <a:bodyPr/>
                    <a:lstStyle/>
                    <a:p>
                      <a:r>
                        <a:rPr lang="en-US" sz="1400" dirty="0"/>
                        <a:t>7) Cincinnati, OH</a:t>
                      </a:r>
                    </a:p>
                  </a:txBody>
                  <a:tcPr marL="68580" marR="68580" marT="34290" marB="34290"/>
                </a:tc>
                <a:tc>
                  <a:txBody>
                    <a:bodyPr/>
                    <a:lstStyle/>
                    <a:p>
                      <a:r>
                        <a:rPr lang="en-US" sz="1400" dirty="0"/>
                        <a:t>58.37</a:t>
                      </a:r>
                    </a:p>
                  </a:txBody>
                  <a:tcPr marL="68580" marR="68580" marT="34290" marB="34290"/>
                </a:tc>
                <a:extLst>
                  <a:ext uri="{0D108BD9-81ED-4DB2-BD59-A6C34878D82A}">
                    <a16:rowId xmlns:a16="http://schemas.microsoft.com/office/drawing/2014/main" val="532558935"/>
                  </a:ext>
                </a:extLst>
              </a:tr>
              <a:tr h="279399">
                <a:tc>
                  <a:txBody>
                    <a:bodyPr/>
                    <a:lstStyle/>
                    <a:p>
                      <a:r>
                        <a:rPr lang="en-US" sz="1400" dirty="0"/>
                        <a:t>6) Denver, CO</a:t>
                      </a:r>
                    </a:p>
                  </a:txBody>
                  <a:tcPr marL="68580" marR="68580" marT="34290" marB="34290"/>
                </a:tc>
                <a:tc>
                  <a:txBody>
                    <a:bodyPr/>
                    <a:lstStyle/>
                    <a:p>
                      <a:r>
                        <a:rPr lang="en-US" sz="1400" dirty="0"/>
                        <a:t>59.45</a:t>
                      </a:r>
                    </a:p>
                  </a:txBody>
                  <a:tcPr marL="68580" marR="68580" marT="34290" marB="34290"/>
                </a:tc>
                <a:extLst>
                  <a:ext uri="{0D108BD9-81ED-4DB2-BD59-A6C34878D82A}">
                    <a16:rowId xmlns:a16="http://schemas.microsoft.com/office/drawing/2014/main" val="1306860259"/>
                  </a:ext>
                </a:extLst>
              </a:tr>
            </a:tbl>
          </a:graphicData>
        </a:graphic>
      </p:graphicFrame>
    </p:spTree>
    <p:extLst>
      <p:ext uri="{BB962C8B-B14F-4D97-AF65-F5344CB8AC3E}">
        <p14:creationId xmlns:p14="http://schemas.microsoft.com/office/powerpoint/2010/main" val="10569580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234348-077E-48A6-90DE-666FD18FEC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40316"/>
            <a:ext cx="9144000" cy="5160434"/>
          </a:xfrm>
          <a:prstGeom prst="rect">
            <a:avLst/>
          </a:prstGeom>
        </p:spPr>
      </p:pic>
      <p:sp>
        <p:nvSpPr>
          <p:cNvPr id="2" name="Title 1">
            <a:extLst>
              <a:ext uri="{FF2B5EF4-FFF2-40B4-BE49-F238E27FC236}">
                <a16:creationId xmlns:a16="http://schemas.microsoft.com/office/drawing/2014/main" id="{83C551DE-4D36-436A-865A-A9DB1DA4CB43}"/>
              </a:ext>
            </a:extLst>
          </p:cNvPr>
          <p:cNvSpPr>
            <a:spLocks noGrp="1"/>
          </p:cNvSpPr>
          <p:nvPr>
            <p:ph type="title"/>
          </p:nvPr>
        </p:nvSpPr>
        <p:spPr>
          <a:xfrm>
            <a:off x="3489324" y="1360078"/>
            <a:ext cx="5562601" cy="994172"/>
          </a:xfrm>
        </p:spPr>
        <p:txBody>
          <a:bodyPr/>
          <a:lstStyle/>
          <a:p>
            <a:r>
              <a:rPr lang="en-US" b="1" dirty="0">
                <a:solidFill>
                  <a:srgbClr val="0070C0"/>
                </a:solidFill>
              </a:rPr>
              <a:t>Ten best places to retire, cont’d</a:t>
            </a:r>
          </a:p>
        </p:txBody>
      </p:sp>
      <p:graphicFrame>
        <p:nvGraphicFramePr>
          <p:cNvPr id="4" name="Table 4">
            <a:extLst>
              <a:ext uri="{FF2B5EF4-FFF2-40B4-BE49-F238E27FC236}">
                <a16:creationId xmlns:a16="http://schemas.microsoft.com/office/drawing/2014/main" id="{7E5EE639-8799-4AEB-B4F0-FED51C23FB19}"/>
              </a:ext>
            </a:extLst>
          </p:cNvPr>
          <p:cNvGraphicFramePr>
            <a:graphicFrameLocks noGrp="1"/>
          </p:cNvGraphicFramePr>
          <p:nvPr>
            <p:ph idx="1"/>
            <p:extLst>
              <p:ext uri="{D42A27DB-BD31-4B8C-83A1-F6EECF244321}">
                <p14:modId xmlns:p14="http://schemas.microsoft.com/office/powerpoint/2010/main" val="2969341578"/>
              </p:ext>
            </p:extLst>
          </p:nvPr>
        </p:nvGraphicFramePr>
        <p:xfrm>
          <a:off x="3816351" y="2594610"/>
          <a:ext cx="4908550" cy="2053590"/>
        </p:xfrm>
        <a:graphic>
          <a:graphicData uri="http://schemas.openxmlformats.org/drawingml/2006/table">
            <a:tbl>
              <a:tblPr firstRow="1" bandRow="1">
                <a:tableStyleId>{073A0DAA-6AF3-43AB-8588-CEC1D06C72B9}</a:tableStyleId>
              </a:tblPr>
              <a:tblGrid>
                <a:gridCol w="2916947">
                  <a:extLst>
                    <a:ext uri="{9D8B030D-6E8A-4147-A177-3AD203B41FA5}">
                      <a16:colId xmlns:a16="http://schemas.microsoft.com/office/drawing/2014/main" val="4250756010"/>
                    </a:ext>
                  </a:extLst>
                </a:gridCol>
                <a:gridCol w="1991603">
                  <a:extLst>
                    <a:ext uri="{9D8B030D-6E8A-4147-A177-3AD203B41FA5}">
                      <a16:colId xmlns:a16="http://schemas.microsoft.com/office/drawing/2014/main" val="1769654071"/>
                    </a:ext>
                  </a:extLst>
                </a:gridCol>
              </a:tblGrid>
              <a:tr h="342265">
                <a:tc>
                  <a:txBody>
                    <a:bodyPr/>
                    <a:lstStyle/>
                    <a:p>
                      <a:r>
                        <a:rPr lang="en-US" sz="1400" dirty="0"/>
                        <a:t>Rank</a:t>
                      </a:r>
                    </a:p>
                  </a:txBody>
                  <a:tcPr marL="68580" marR="68580" marT="34290" marB="34290"/>
                </a:tc>
                <a:tc>
                  <a:txBody>
                    <a:bodyPr/>
                    <a:lstStyle/>
                    <a:p>
                      <a:r>
                        <a:rPr lang="en-US" sz="1400" dirty="0"/>
                        <a:t>Score</a:t>
                      </a:r>
                    </a:p>
                  </a:txBody>
                  <a:tcPr marL="68580" marR="68580" marT="34290" marB="34290"/>
                </a:tc>
                <a:extLst>
                  <a:ext uri="{0D108BD9-81ED-4DB2-BD59-A6C34878D82A}">
                    <a16:rowId xmlns:a16="http://schemas.microsoft.com/office/drawing/2014/main" val="3804012236"/>
                  </a:ext>
                </a:extLst>
              </a:tr>
              <a:tr h="342265">
                <a:tc>
                  <a:txBody>
                    <a:bodyPr/>
                    <a:lstStyle/>
                    <a:p>
                      <a:r>
                        <a:rPr lang="en-US" sz="1400" dirty="0"/>
                        <a:t>5) Minneapolis, MN</a:t>
                      </a:r>
                    </a:p>
                  </a:txBody>
                  <a:tcPr marL="68580" marR="68580" marT="34290" marB="34290"/>
                </a:tc>
                <a:tc>
                  <a:txBody>
                    <a:bodyPr/>
                    <a:lstStyle/>
                    <a:p>
                      <a:r>
                        <a:rPr lang="en-US" sz="1400" dirty="0"/>
                        <a:t>59.98</a:t>
                      </a:r>
                    </a:p>
                  </a:txBody>
                  <a:tcPr marL="68580" marR="68580" marT="34290" marB="34290"/>
                </a:tc>
                <a:extLst>
                  <a:ext uri="{0D108BD9-81ED-4DB2-BD59-A6C34878D82A}">
                    <a16:rowId xmlns:a16="http://schemas.microsoft.com/office/drawing/2014/main" val="1464979564"/>
                  </a:ext>
                </a:extLst>
              </a:tr>
              <a:tr h="342265">
                <a:tc>
                  <a:txBody>
                    <a:bodyPr/>
                    <a:lstStyle/>
                    <a:p>
                      <a:r>
                        <a:rPr lang="en-US" sz="1400" dirty="0"/>
                        <a:t>4) Tampa, FL</a:t>
                      </a:r>
                    </a:p>
                  </a:txBody>
                  <a:tcPr marL="68580" marR="68580" marT="34290" marB="34290"/>
                </a:tc>
                <a:tc>
                  <a:txBody>
                    <a:bodyPr/>
                    <a:lstStyle/>
                    <a:p>
                      <a:r>
                        <a:rPr lang="en-US" sz="1400" dirty="0"/>
                        <a:t>60.38</a:t>
                      </a:r>
                    </a:p>
                  </a:txBody>
                  <a:tcPr marL="68580" marR="68580" marT="34290" marB="34290"/>
                </a:tc>
                <a:extLst>
                  <a:ext uri="{0D108BD9-81ED-4DB2-BD59-A6C34878D82A}">
                    <a16:rowId xmlns:a16="http://schemas.microsoft.com/office/drawing/2014/main" val="1018628937"/>
                  </a:ext>
                </a:extLst>
              </a:tr>
              <a:tr h="342265">
                <a:tc>
                  <a:txBody>
                    <a:bodyPr/>
                    <a:lstStyle/>
                    <a:p>
                      <a:r>
                        <a:rPr lang="en-US" sz="1400" dirty="0"/>
                        <a:t>3) Scottsdale, AZ</a:t>
                      </a:r>
                    </a:p>
                  </a:txBody>
                  <a:tcPr marL="68580" marR="68580" marT="34290" marB="34290"/>
                </a:tc>
                <a:tc>
                  <a:txBody>
                    <a:bodyPr/>
                    <a:lstStyle/>
                    <a:p>
                      <a:r>
                        <a:rPr lang="en-US" sz="1400" dirty="0"/>
                        <a:t>60.58</a:t>
                      </a:r>
                    </a:p>
                  </a:txBody>
                  <a:tcPr marL="68580" marR="68580" marT="34290" marB="34290"/>
                </a:tc>
                <a:extLst>
                  <a:ext uri="{0D108BD9-81ED-4DB2-BD59-A6C34878D82A}">
                    <a16:rowId xmlns:a16="http://schemas.microsoft.com/office/drawing/2014/main" val="3773538542"/>
                  </a:ext>
                </a:extLst>
              </a:tr>
              <a:tr h="342265">
                <a:tc>
                  <a:txBody>
                    <a:bodyPr/>
                    <a:lstStyle/>
                    <a:p>
                      <a:r>
                        <a:rPr lang="en-US" sz="1400" dirty="0"/>
                        <a:t>2) Charleston, SC</a:t>
                      </a:r>
                    </a:p>
                  </a:txBody>
                  <a:tcPr marL="68580" marR="68580" marT="34290" marB="34290"/>
                </a:tc>
                <a:tc>
                  <a:txBody>
                    <a:bodyPr/>
                    <a:lstStyle/>
                    <a:p>
                      <a:r>
                        <a:rPr lang="en-US" sz="1400" dirty="0"/>
                        <a:t>61.97</a:t>
                      </a:r>
                    </a:p>
                  </a:txBody>
                  <a:tcPr marL="68580" marR="68580" marT="34290" marB="34290"/>
                </a:tc>
                <a:extLst>
                  <a:ext uri="{0D108BD9-81ED-4DB2-BD59-A6C34878D82A}">
                    <a16:rowId xmlns:a16="http://schemas.microsoft.com/office/drawing/2014/main" val="1059337944"/>
                  </a:ext>
                </a:extLst>
              </a:tr>
              <a:tr h="342265">
                <a:tc>
                  <a:txBody>
                    <a:bodyPr/>
                    <a:lstStyle/>
                    <a:p>
                      <a:r>
                        <a:rPr lang="en-US" sz="1400" dirty="0"/>
                        <a:t>1) Orlando, FL </a:t>
                      </a:r>
                    </a:p>
                  </a:txBody>
                  <a:tcPr marL="68580" marR="68580" marT="34290" marB="34290"/>
                </a:tc>
                <a:tc>
                  <a:txBody>
                    <a:bodyPr/>
                    <a:lstStyle/>
                    <a:p>
                      <a:r>
                        <a:rPr lang="en-US" sz="1400" dirty="0"/>
                        <a:t>62.14</a:t>
                      </a:r>
                    </a:p>
                  </a:txBody>
                  <a:tcPr marL="68580" marR="68580" marT="34290" marB="34290"/>
                </a:tc>
                <a:extLst>
                  <a:ext uri="{0D108BD9-81ED-4DB2-BD59-A6C34878D82A}">
                    <a16:rowId xmlns:a16="http://schemas.microsoft.com/office/drawing/2014/main" val="1385129499"/>
                  </a:ext>
                </a:extLst>
              </a:tr>
            </a:tbl>
          </a:graphicData>
        </a:graphic>
      </p:graphicFrame>
    </p:spTree>
    <p:extLst>
      <p:ext uri="{BB962C8B-B14F-4D97-AF65-F5344CB8AC3E}">
        <p14:creationId xmlns:p14="http://schemas.microsoft.com/office/powerpoint/2010/main" val="36663700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1371600" y="381000"/>
            <a:ext cx="7772400" cy="1143000"/>
          </a:xfrm>
        </p:spPr>
        <p:txBody>
          <a:bodyPr/>
          <a:lstStyle/>
          <a:p>
            <a:r>
              <a:rPr lang="en-US" altLang="en-US" dirty="0"/>
              <a:t>Semi Retirement</a:t>
            </a:r>
          </a:p>
        </p:txBody>
      </p:sp>
      <p:sp>
        <p:nvSpPr>
          <p:cNvPr id="139267" name="Rectangle 3"/>
          <p:cNvSpPr>
            <a:spLocks noGrp="1" noChangeArrowheads="1"/>
          </p:cNvSpPr>
          <p:nvPr>
            <p:ph type="body" idx="1"/>
          </p:nvPr>
        </p:nvSpPr>
        <p:spPr>
          <a:xfrm>
            <a:off x="1371600" y="1371600"/>
            <a:ext cx="7772400" cy="4419600"/>
          </a:xfrm>
        </p:spPr>
        <p:txBody>
          <a:bodyPr/>
          <a:lstStyle/>
          <a:p>
            <a:pPr>
              <a:lnSpc>
                <a:spcPct val="90000"/>
              </a:lnSpc>
            </a:pPr>
            <a:r>
              <a:rPr lang="en-US" altLang="en-US" sz="2800" dirty="0"/>
              <a:t>Prepare Revenue/Expense Projections</a:t>
            </a:r>
          </a:p>
          <a:p>
            <a:pPr>
              <a:lnSpc>
                <a:spcPct val="90000"/>
              </a:lnSpc>
            </a:pPr>
            <a:endParaRPr lang="en-US" altLang="en-US" sz="2800" dirty="0"/>
          </a:p>
          <a:p>
            <a:pPr>
              <a:lnSpc>
                <a:spcPct val="90000"/>
              </a:lnSpc>
            </a:pPr>
            <a:r>
              <a:rPr lang="en-US" altLang="en-US" sz="2800" dirty="0"/>
              <a:t>If solo, value of practice is tied to Revenue</a:t>
            </a:r>
          </a:p>
          <a:p>
            <a:pPr>
              <a:lnSpc>
                <a:spcPct val="90000"/>
              </a:lnSpc>
            </a:pPr>
            <a:endParaRPr lang="en-US" altLang="en-US" sz="2800" dirty="0"/>
          </a:p>
          <a:p>
            <a:pPr>
              <a:lnSpc>
                <a:spcPct val="90000"/>
              </a:lnSpc>
            </a:pPr>
            <a:r>
              <a:rPr lang="en-US" altLang="en-US" sz="2800" dirty="0"/>
              <a:t>Overhead expense share – Minimum $</a:t>
            </a:r>
          </a:p>
          <a:p>
            <a:pPr>
              <a:lnSpc>
                <a:spcPct val="90000"/>
              </a:lnSpc>
            </a:pPr>
            <a:endParaRPr lang="en-US" altLang="en-US" sz="2800" dirty="0"/>
          </a:p>
          <a:p>
            <a:pPr>
              <a:lnSpc>
                <a:spcPct val="90000"/>
              </a:lnSpc>
            </a:pPr>
            <a:r>
              <a:rPr lang="en-US" altLang="en-US" sz="2800" dirty="0"/>
              <a:t>Income Share based on Productivity will adjust</a:t>
            </a:r>
          </a:p>
          <a:p>
            <a:pPr>
              <a:lnSpc>
                <a:spcPct val="90000"/>
              </a:lnSpc>
            </a:pPr>
            <a:endParaRPr lang="en-US" altLang="en-US" sz="2800" dirty="0"/>
          </a:p>
          <a:p>
            <a:pPr>
              <a:lnSpc>
                <a:spcPct val="90000"/>
              </a:lnSpc>
            </a:pPr>
            <a:r>
              <a:rPr lang="en-US" altLang="en-US" sz="2800" dirty="0"/>
              <a:t>What is dropping call worth?  Can estimate hourly wage and deduct from income or group pays doctors to take call</a:t>
            </a:r>
          </a:p>
          <a:p>
            <a:pPr>
              <a:lnSpc>
                <a:spcPct val="90000"/>
              </a:lnSpc>
            </a:pPr>
            <a:endParaRPr lang="en-US" altLang="en-US" sz="2800" dirty="0"/>
          </a:p>
          <a:p>
            <a:pPr>
              <a:lnSpc>
                <a:spcPct val="90000"/>
              </a:lnSpc>
            </a:pPr>
            <a:endParaRPr lang="en-US" altLang="en-US" sz="28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9267">
                                            <p:txEl>
                                              <p:pRg st="0" end="0"/>
                                            </p:txEl>
                                          </p:spTgt>
                                        </p:tgtEl>
                                        <p:attrNameLst>
                                          <p:attrName>style.visibility</p:attrName>
                                        </p:attrNameLst>
                                      </p:cBhvr>
                                      <p:to>
                                        <p:strVal val="visible"/>
                                      </p:to>
                                    </p:set>
                                    <p:animEffect transition="in" filter="dissolve">
                                      <p:cBhvr>
                                        <p:cTn id="7" dur="500"/>
                                        <p:tgtEl>
                                          <p:spTgt spid="13926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9267">
                                            <p:txEl>
                                              <p:pRg st="2" end="2"/>
                                            </p:txEl>
                                          </p:spTgt>
                                        </p:tgtEl>
                                        <p:attrNameLst>
                                          <p:attrName>style.visibility</p:attrName>
                                        </p:attrNameLst>
                                      </p:cBhvr>
                                      <p:to>
                                        <p:strVal val="visible"/>
                                      </p:to>
                                    </p:set>
                                    <p:animEffect transition="in" filter="dissolve">
                                      <p:cBhvr>
                                        <p:cTn id="12" dur="500"/>
                                        <p:tgtEl>
                                          <p:spTgt spid="139267">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39267">
                                            <p:txEl>
                                              <p:pRg st="4" end="4"/>
                                            </p:txEl>
                                          </p:spTgt>
                                        </p:tgtEl>
                                        <p:attrNameLst>
                                          <p:attrName>style.visibility</p:attrName>
                                        </p:attrNameLst>
                                      </p:cBhvr>
                                      <p:to>
                                        <p:strVal val="visible"/>
                                      </p:to>
                                    </p:set>
                                    <p:animEffect transition="in" filter="dissolve">
                                      <p:cBhvr>
                                        <p:cTn id="17" dur="500"/>
                                        <p:tgtEl>
                                          <p:spTgt spid="139267">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39267">
                                            <p:txEl>
                                              <p:pRg st="6" end="6"/>
                                            </p:txEl>
                                          </p:spTgt>
                                        </p:tgtEl>
                                        <p:attrNameLst>
                                          <p:attrName>style.visibility</p:attrName>
                                        </p:attrNameLst>
                                      </p:cBhvr>
                                      <p:to>
                                        <p:strVal val="visible"/>
                                      </p:to>
                                    </p:set>
                                    <p:animEffect transition="in" filter="dissolve">
                                      <p:cBhvr>
                                        <p:cTn id="22" dur="500"/>
                                        <p:tgtEl>
                                          <p:spTgt spid="139267">
                                            <p:txEl>
                                              <p:pRg st="6" end="6"/>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39267">
                                            <p:txEl>
                                              <p:pRg st="8" end="8"/>
                                            </p:txEl>
                                          </p:spTgt>
                                        </p:tgtEl>
                                        <p:attrNameLst>
                                          <p:attrName>style.visibility</p:attrName>
                                        </p:attrNameLst>
                                      </p:cBhvr>
                                      <p:to>
                                        <p:strVal val="visible"/>
                                      </p:to>
                                    </p:set>
                                    <p:animEffect transition="in" filter="dissolve">
                                      <p:cBhvr>
                                        <p:cTn id="27" dur="500"/>
                                        <p:tgtEl>
                                          <p:spTgt spid="13926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67" grpId="0"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ctrTitle"/>
          </p:nvPr>
        </p:nvSpPr>
        <p:spPr/>
        <p:txBody>
          <a:bodyPr/>
          <a:lstStyle/>
          <a:p>
            <a:endParaRPr lang="en-US" altLang="en-US" dirty="0"/>
          </a:p>
        </p:txBody>
      </p:sp>
      <p:sp>
        <p:nvSpPr>
          <p:cNvPr id="12291" name="Subtitle 2"/>
          <p:cNvSpPr>
            <a:spLocks noGrp="1"/>
          </p:cNvSpPr>
          <p:nvPr>
            <p:ph type="subTitle" idx="1"/>
          </p:nvPr>
        </p:nvSpPr>
        <p:spPr/>
        <p:txBody>
          <a:bodyPr/>
          <a:lstStyle/>
          <a:p>
            <a:endParaRPr lang="en-US" altLang="en-US" dirty="0"/>
          </a:p>
        </p:txBody>
      </p:sp>
      <p:pic>
        <p:nvPicPr>
          <p:cNvPr id="1229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altLang="en-US" dirty="0"/>
              <a:t>Partnership Elements</a:t>
            </a:r>
          </a:p>
        </p:txBody>
      </p:sp>
      <p:sp>
        <p:nvSpPr>
          <p:cNvPr id="13315" name="Rectangle 3"/>
          <p:cNvSpPr>
            <a:spLocks noGrp="1" noChangeArrowheads="1"/>
          </p:cNvSpPr>
          <p:nvPr>
            <p:ph type="body" idx="1"/>
          </p:nvPr>
        </p:nvSpPr>
        <p:spPr/>
        <p:txBody>
          <a:bodyPr/>
          <a:lstStyle/>
          <a:p>
            <a:r>
              <a:rPr lang="en-US" altLang="en-US" dirty="0"/>
              <a:t>Recommend  6-12 months notice of termination – Partners/Groups need this time to recruit/find another doctor</a:t>
            </a:r>
          </a:p>
          <a:p>
            <a:endParaRPr lang="en-US" altLang="en-US" dirty="0"/>
          </a:p>
          <a:p>
            <a:r>
              <a:rPr lang="en-US" altLang="en-US" dirty="0"/>
              <a:t>Less notice, forfeit % of A/R, e.g., </a:t>
            </a:r>
          </a:p>
          <a:p>
            <a:pPr lvl="1"/>
            <a:r>
              <a:rPr lang="en-US" altLang="en-US" dirty="0"/>
              <a:t>1 month 	= 20% of A/R</a:t>
            </a:r>
          </a:p>
          <a:p>
            <a:pPr lvl="1"/>
            <a:r>
              <a:rPr lang="en-US" altLang="en-US" dirty="0"/>
              <a:t>2 months 	= 40%  etc.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p:txBody>
          <a:bodyPr/>
          <a:lstStyle/>
          <a:p>
            <a:r>
              <a:rPr lang="en-US" altLang="en-US" dirty="0"/>
              <a:t>Death &amp; Disability</a:t>
            </a:r>
          </a:p>
        </p:txBody>
      </p:sp>
      <p:sp>
        <p:nvSpPr>
          <p:cNvPr id="264195" name="Rectangle 1027"/>
          <p:cNvSpPr>
            <a:spLocks noGrp="1" noChangeArrowheads="1"/>
          </p:cNvSpPr>
          <p:nvPr>
            <p:ph type="body" idx="1"/>
          </p:nvPr>
        </p:nvSpPr>
        <p:spPr/>
        <p:txBody>
          <a:bodyPr/>
          <a:lstStyle/>
          <a:p>
            <a:pPr>
              <a:lnSpc>
                <a:spcPct val="90000"/>
              </a:lnSpc>
            </a:pPr>
            <a:r>
              <a:rPr lang="en-US" altLang="en-US" dirty="0"/>
              <a:t>Surviving spouse should call the local medical society for support</a:t>
            </a:r>
          </a:p>
          <a:p>
            <a:pPr>
              <a:lnSpc>
                <a:spcPct val="90000"/>
              </a:lnSpc>
            </a:pPr>
            <a:endParaRPr lang="en-US" altLang="en-US" dirty="0"/>
          </a:p>
          <a:p>
            <a:pPr>
              <a:lnSpc>
                <a:spcPct val="90000"/>
              </a:lnSpc>
            </a:pPr>
            <a:r>
              <a:rPr lang="en-US" altLang="en-US" dirty="0"/>
              <a:t>Hire a locum tenens immediately if partners are unable to absorb practice load</a:t>
            </a:r>
          </a:p>
          <a:p>
            <a:pPr>
              <a:lnSpc>
                <a:spcPct val="90000"/>
              </a:lnSpc>
            </a:pPr>
            <a:endParaRPr lang="en-US" altLang="en-US" dirty="0"/>
          </a:p>
          <a:p>
            <a:pPr>
              <a:lnSpc>
                <a:spcPct val="90000"/>
              </a:lnSpc>
            </a:pPr>
            <a:r>
              <a:rPr lang="en-US" altLang="en-US" dirty="0"/>
              <a:t>See Sources of Information for Surviving Spouses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641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6419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6419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195"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altLang="en-US" dirty="0"/>
              <a:t>Spouses and Offices Manager need to be able to locate:</a:t>
            </a:r>
          </a:p>
        </p:txBody>
      </p:sp>
      <p:sp>
        <p:nvSpPr>
          <p:cNvPr id="15363" name="Rectangle 3"/>
          <p:cNvSpPr>
            <a:spLocks noGrp="1" noChangeArrowheads="1"/>
          </p:cNvSpPr>
          <p:nvPr>
            <p:ph type="body" idx="1"/>
          </p:nvPr>
        </p:nvSpPr>
        <p:spPr/>
        <p:txBody>
          <a:bodyPr/>
          <a:lstStyle/>
          <a:p>
            <a:r>
              <a:rPr lang="en-US" altLang="en-US" dirty="0"/>
              <a:t>Bank accounts</a:t>
            </a:r>
          </a:p>
          <a:p>
            <a:endParaRPr lang="en-US" altLang="en-US" dirty="0"/>
          </a:p>
          <a:p>
            <a:r>
              <a:rPr lang="en-US" altLang="en-US" dirty="0"/>
              <a:t>Safe Deposit Boxes</a:t>
            </a:r>
          </a:p>
          <a:p>
            <a:endParaRPr lang="en-US" altLang="en-US" dirty="0"/>
          </a:p>
          <a:p>
            <a:r>
              <a:rPr lang="en-US" altLang="en-US" dirty="0"/>
              <a:t>Credit Cards</a:t>
            </a:r>
          </a:p>
          <a:p>
            <a:endParaRPr lang="en-US" altLang="en-US" dirty="0"/>
          </a:p>
          <a:p>
            <a:r>
              <a:rPr lang="en-US" altLang="en-US" dirty="0"/>
              <a:t>Will</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altLang="en-US" dirty="0"/>
              <a:t>Spouses and Offices Manager need to be able to locate:</a:t>
            </a:r>
          </a:p>
        </p:txBody>
      </p:sp>
      <p:sp>
        <p:nvSpPr>
          <p:cNvPr id="32771" name="Rectangle 3"/>
          <p:cNvSpPr>
            <a:spLocks noGrp="1" noChangeArrowheads="1"/>
          </p:cNvSpPr>
          <p:nvPr>
            <p:ph type="body" idx="1"/>
          </p:nvPr>
        </p:nvSpPr>
        <p:spPr>
          <a:xfrm>
            <a:off x="1447800" y="2057400"/>
            <a:ext cx="7010400" cy="4114800"/>
          </a:xfrm>
        </p:spPr>
        <p:txBody>
          <a:bodyPr/>
          <a:lstStyle/>
          <a:p>
            <a:r>
              <a:rPr lang="en-US" altLang="en-US" sz="2800" dirty="0"/>
              <a:t>Income tax records</a:t>
            </a:r>
          </a:p>
          <a:p>
            <a:endParaRPr lang="en-US" altLang="en-US" sz="2800" dirty="0"/>
          </a:p>
          <a:p>
            <a:r>
              <a:rPr lang="en-US" altLang="en-US" sz="2800" dirty="0"/>
              <a:t>3 Years of Profit/Loss and Balance Sheets</a:t>
            </a:r>
          </a:p>
          <a:p>
            <a:endParaRPr lang="en-US" altLang="en-US" sz="2800" dirty="0"/>
          </a:p>
          <a:p>
            <a:r>
              <a:rPr lang="en-US" altLang="en-US" sz="2800" dirty="0"/>
              <a:t>Lease agreements for practice and equipment</a:t>
            </a:r>
          </a:p>
          <a:p>
            <a:endParaRPr lang="en-US" altLang="en-US" sz="2800" dirty="0"/>
          </a:p>
          <a:p>
            <a:r>
              <a:rPr lang="en-US" altLang="en-US" sz="2800" dirty="0"/>
              <a:t>Life, disability and health insurance policies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anim calcmode="lin" valueType="num">
                                      <p:cBhvr additive="base">
                                        <p:cTn id="7" dur="500" fill="hold"/>
                                        <p:tgtEl>
                                          <p:spTgt spid="3277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27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2771">
                                            <p:txEl>
                                              <p:pRg st="2" end="2"/>
                                            </p:txEl>
                                          </p:spTgt>
                                        </p:tgtEl>
                                        <p:attrNameLst>
                                          <p:attrName>style.visibility</p:attrName>
                                        </p:attrNameLst>
                                      </p:cBhvr>
                                      <p:to>
                                        <p:strVal val="visible"/>
                                      </p:to>
                                    </p:set>
                                    <p:anim calcmode="lin" valueType="num">
                                      <p:cBhvr additive="base">
                                        <p:cTn id="13" dur="500" fill="hold"/>
                                        <p:tgtEl>
                                          <p:spTgt spid="32771">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277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2771">
                                            <p:txEl>
                                              <p:pRg st="4" end="4"/>
                                            </p:txEl>
                                          </p:spTgt>
                                        </p:tgtEl>
                                        <p:attrNameLst>
                                          <p:attrName>style.visibility</p:attrName>
                                        </p:attrNameLst>
                                      </p:cBhvr>
                                      <p:to>
                                        <p:strVal val="visible"/>
                                      </p:to>
                                    </p:set>
                                    <p:anim calcmode="lin" valueType="num">
                                      <p:cBhvr additive="base">
                                        <p:cTn id="19" dur="500" fill="hold"/>
                                        <p:tgtEl>
                                          <p:spTgt spid="32771">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277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2771">
                                            <p:txEl>
                                              <p:pRg st="6" end="6"/>
                                            </p:txEl>
                                          </p:spTgt>
                                        </p:tgtEl>
                                        <p:attrNameLst>
                                          <p:attrName>style.visibility</p:attrName>
                                        </p:attrNameLst>
                                      </p:cBhvr>
                                      <p:to>
                                        <p:strVal val="visible"/>
                                      </p:to>
                                    </p:set>
                                    <p:anim calcmode="lin" valueType="num">
                                      <p:cBhvr additive="base">
                                        <p:cTn id="25" dur="500" fill="hold"/>
                                        <p:tgtEl>
                                          <p:spTgt spid="32771">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2771">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build="p"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ltLang="en-US" dirty="0"/>
              <a:t>Spouses and Offices Manager need to be able to locate:</a:t>
            </a:r>
          </a:p>
        </p:txBody>
      </p:sp>
      <p:sp>
        <p:nvSpPr>
          <p:cNvPr id="33795" name="Rectangle 3"/>
          <p:cNvSpPr>
            <a:spLocks noGrp="1" noChangeArrowheads="1"/>
          </p:cNvSpPr>
          <p:nvPr>
            <p:ph type="body" idx="1"/>
          </p:nvPr>
        </p:nvSpPr>
        <p:spPr>
          <a:xfrm>
            <a:off x="1447800" y="2209800"/>
            <a:ext cx="6934200" cy="4191000"/>
          </a:xfrm>
        </p:spPr>
        <p:txBody>
          <a:bodyPr/>
          <a:lstStyle/>
          <a:p>
            <a:r>
              <a:rPr lang="en-US" altLang="en-US" dirty="0"/>
              <a:t>Malpractice, Key man and Overhead insurance policies</a:t>
            </a:r>
          </a:p>
          <a:p>
            <a:endParaRPr lang="en-US" altLang="en-US" dirty="0"/>
          </a:p>
          <a:p>
            <a:r>
              <a:rPr lang="en-US" altLang="en-US" dirty="0"/>
              <a:t>Supply and equipment inventory</a:t>
            </a:r>
          </a:p>
          <a:p>
            <a:endParaRPr lang="en-US" altLang="en-US" dirty="0"/>
          </a:p>
          <a:p>
            <a:r>
              <a:rPr lang="en-US" altLang="en-US" dirty="0"/>
              <a:t>Staff wages and positions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anim calcmode="lin" valueType="num">
                                      <p:cBhvr additive="base">
                                        <p:cTn id="7" dur="500" fill="hold"/>
                                        <p:tgtEl>
                                          <p:spTgt spid="3379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379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3795">
                                            <p:txEl>
                                              <p:pRg st="2" end="2"/>
                                            </p:txEl>
                                          </p:spTgt>
                                        </p:tgtEl>
                                        <p:attrNameLst>
                                          <p:attrName>style.visibility</p:attrName>
                                        </p:attrNameLst>
                                      </p:cBhvr>
                                      <p:to>
                                        <p:strVal val="visible"/>
                                      </p:to>
                                    </p:set>
                                    <p:anim calcmode="lin" valueType="num">
                                      <p:cBhvr additive="base">
                                        <p:cTn id="13" dur="500" fill="hold"/>
                                        <p:tgtEl>
                                          <p:spTgt spid="3379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379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3795">
                                            <p:txEl>
                                              <p:pRg st="4" end="4"/>
                                            </p:txEl>
                                          </p:spTgt>
                                        </p:tgtEl>
                                        <p:attrNameLst>
                                          <p:attrName>style.visibility</p:attrName>
                                        </p:attrNameLst>
                                      </p:cBhvr>
                                      <p:to>
                                        <p:strVal val="visible"/>
                                      </p:to>
                                    </p:set>
                                    <p:anim calcmode="lin" valueType="num">
                                      <p:cBhvr additive="base">
                                        <p:cTn id="19" dur="500" fill="hold"/>
                                        <p:tgtEl>
                                          <p:spTgt spid="3379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379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DBD47A3-3F21-2CE6-B969-497BDC903D50}"/>
              </a:ext>
            </a:extLst>
          </p:cNvPr>
          <p:cNvSpPr txBox="1"/>
          <p:nvPr/>
        </p:nvSpPr>
        <p:spPr>
          <a:xfrm>
            <a:off x="1676400" y="2831348"/>
            <a:ext cx="6705600" cy="1200329"/>
          </a:xfrm>
          <a:prstGeom prst="rect">
            <a:avLst/>
          </a:prstGeom>
          <a:noFill/>
        </p:spPr>
        <p:txBody>
          <a:bodyPr wrap="square">
            <a:spAutoFit/>
          </a:bodyPr>
          <a:lstStyle/>
          <a:p>
            <a:pPr marL="0" indent="0">
              <a:buNone/>
            </a:pPr>
            <a:r>
              <a:rPr lang="en-US" dirty="0">
                <a:solidFill>
                  <a:srgbClr val="212121"/>
                </a:solidFill>
                <a:highlight>
                  <a:srgbClr val="FFFF00"/>
                </a:highlight>
                <a:latin typeface="Georgia" panose="02040502050405020303" pitchFamily="18" charset="0"/>
                <a:ea typeface="Calibri" panose="020F0502020204030204" pitchFamily="34" charset="0"/>
                <a:cs typeface="Calibri" panose="020F0502020204030204" pitchFamily="34" charset="0"/>
              </a:rPr>
              <a:t> “The speaker does not have any financial relationships with ineligible companies to disclose” </a:t>
            </a:r>
            <a:endParaRPr lang="en-US" dirty="0">
              <a:highlight>
                <a:srgbClr val="FFFF00"/>
              </a:highlight>
            </a:endParaRPr>
          </a:p>
        </p:txBody>
      </p:sp>
    </p:spTree>
    <p:extLst>
      <p:ext uri="{BB962C8B-B14F-4D97-AF65-F5344CB8AC3E}">
        <p14:creationId xmlns:p14="http://schemas.microsoft.com/office/powerpoint/2010/main" val="13276354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050"/>
          <p:cNvSpPr>
            <a:spLocks noGrp="1" noChangeArrowheads="1"/>
          </p:cNvSpPr>
          <p:nvPr>
            <p:ph type="title"/>
          </p:nvPr>
        </p:nvSpPr>
        <p:spPr/>
        <p:txBody>
          <a:bodyPr/>
          <a:lstStyle/>
          <a:p>
            <a:r>
              <a:rPr lang="en-US" altLang="en-US" dirty="0"/>
              <a:t>Who will be impacted by your retirement?</a:t>
            </a:r>
          </a:p>
        </p:txBody>
      </p:sp>
      <p:sp>
        <p:nvSpPr>
          <p:cNvPr id="18435" name="Rectangle 2051"/>
          <p:cNvSpPr>
            <a:spLocks noGrp="1" noChangeArrowheads="1"/>
          </p:cNvSpPr>
          <p:nvPr>
            <p:ph type="body" idx="1"/>
          </p:nvPr>
        </p:nvSpPr>
        <p:spPr/>
        <p:txBody>
          <a:bodyPr/>
          <a:lstStyle/>
          <a:p>
            <a:r>
              <a:rPr lang="en-US" altLang="en-US" dirty="0"/>
              <a:t>You</a:t>
            </a:r>
          </a:p>
          <a:p>
            <a:endParaRPr lang="en-US" altLang="en-US" dirty="0"/>
          </a:p>
          <a:p>
            <a:r>
              <a:rPr lang="en-US" altLang="en-US" dirty="0"/>
              <a:t>Your spouse / children</a:t>
            </a:r>
          </a:p>
          <a:p>
            <a:endParaRPr lang="en-US" altLang="en-US" dirty="0"/>
          </a:p>
          <a:p>
            <a:r>
              <a:rPr lang="en-US" altLang="en-US" dirty="0"/>
              <a:t>Your staff</a:t>
            </a:r>
          </a:p>
          <a:p>
            <a:endParaRPr lang="en-US" altLang="en-US" dirty="0"/>
          </a:p>
          <a:p>
            <a:r>
              <a:rPr lang="en-US" altLang="en-US" dirty="0"/>
              <a:t>Your patients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altLang="en-US" dirty="0"/>
              <a:t>Closing Your Practice</a:t>
            </a:r>
          </a:p>
        </p:txBody>
      </p:sp>
      <p:sp>
        <p:nvSpPr>
          <p:cNvPr id="19459" name="Rectangle 3"/>
          <p:cNvSpPr>
            <a:spLocks noGrp="1" noChangeArrowheads="1"/>
          </p:cNvSpPr>
          <p:nvPr>
            <p:ph type="body" idx="1"/>
          </p:nvPr>
        </p:nvSpPr>
        <p:spPr/>
        <p:txBody>
          <a:bodyPr/>
          <a:lstStyle/>
          <a:p>
            <a:r>
              <a:rPr lang="en-US" altLang="en-US" dirty="0"/>
              <a:t>Professional liability coverage</a:t>
            </a:r>
          </a:p>
          <a:p>
            <a:endParaRPr lang="en-US" altLang="en-US" dirty="0"/>
          </a:p>
          <a:p>
            <a:r>
              <a:rPr lang="en-US" altLang="en-US" dirty="0"/>
              <a:t>“Tail” coverage</a:t>
            </a:r>
          </a:p>
          <a:p>
            <a:endParaRPr lang="en-US" altLang="en-US" dirty="0"/>
          </a:p>
          <a:p>
            <a:r>
              <a:rPr lang="en-US" altLang="en-US" dirty="0"/>
              <a:t>Retain policies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altLang="en-US" dirty="0"/>
              <a:t>Avoid Abandonment Claims</a:t>
            </a:r>
          </a:p>
        </p:txBody>
      </p:sp>
      <p:sp>
        <p:nvSpPr>
          <p:cNvPr id="20483" name="Rectangle 3"/>
          <p:cNvSpPr>
            <a:spLocks noGrp="1" noChangeArrowheads="1"/>
          </p:cNvSpPr>
          <p:nvPr>
            <p:ph type="body" idx="1"/>
          </p:nvPr>
        </p:nvSpPr>
        <p:spPr/>
        <p:txBody>
          <a:bodyPr/>
          <a:lstStyle/>
          <a:p>
            <a:r>
              <a:rPr lang="en-US" altLang="en-US" dirty="0"/>
              <a:t>AMA ethics</a:t>
            </a:r>
          </a:p>
          <a:p>
            <a:endParaRPr lang="en-US" altLang="en-US" dirty="0"/>
          </a:p>
          <a:p>
            <a:r>
              <a:rPr lang="en-US" altLang="en-US" dirty="0"/>
              <a:t>Notify patients via letter</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altLang="en-US" dirty="0"/>
              <a:t>Letter to Patients</a:t>
            </a:r>
          </a:p>
        </p:txBody>
      </p:sp>
      <p:sp>
        <p:nvSpPr>
          <p:cNvPr id="270339" name="Rectangle 3"/>
          <p:cNvSpPr>
            <a:spLocks noGrp="1" noChangeArrowheads="1"/>
          </p:cNvSpPr>
          <p:nvPr>
            <p:ph type="body" idx="1"/>
          </p:nvPr>
        </p:nvSpPr>
        <p:spPr>
          <a:xfrm>
            <a:off x="1600200" y="1752600"/>
            <a:ext cx="6858000" cy="4114800"/>
          </a:xfrm>
        </p:spPr>
        <p:txBody>
          <a:bodyPr/>
          <a:lstStyle/>
          <a:p>
            <a:pPr>
              <a:lnSpc>
                <a:spcPct val="90000"/>
              </a:lnSpc>
              <a:buFontTx/>
              <a:buNone/>
            </a:pPr>
            <a:endParaRPr lang="en-US" altLang="en-US" sz="2400" dirty="0"/>
          </a:p>
          <a:p>
            <a:pPr>
              <a:lnSpc>
                <a:spcPct val="90000"/>
              </a:lnSpc>
            </a:pPr>
            <a:r>
              <a:rPr lang="en-US" altLang="en-US" sz="2800" dirty="0"/>
              <a:t>Date of Closing/transfer</a:t>
            </a:r>
          </a:p>
          <a:p>
            <a:pPr>
              <a:lnSpc>
                <a:spcPct val="90000"/>
              </a:lnSpc>
            </a:pPr>
            <a:endParaRPr lang="en-US" altLang="en-US" sz="2800" dirty="0"/>
          </a:p>
          <a:p>
            <a:pPr>
              <a:lnSpc>
                <a:spcPct val="90000"/>
              </a:lnSpc>
            </a:pPr>
            <a:r>
              <a:rPr lang="en-US" altLang="en-US" sz="2800" dirty="0"/>
              <a:t>Opportunity to select new physicians and transfer records to him/her.</a:t>
            </a:r>
          </a:p>
          <a:p>
            <a:pPr>
              <a:lnSpc>
                <a:spcPct val="90000"/>
              </a:lnSpc>
            </a:pPr>
            <a:endParaRPr lang="en-US" altLang="en-US" sz="2800" dirty="0"/>
          </a:p>
          <a:p>
            <a:pPr>
              <a:lnSpc>
                <a:spcPct val="90000"/>
              </a:lnSpc>
            </a:pPr>
            <a:r>
              <a:rPr lang="en-US" altLang="en-US" sz="2800" dirty="0"/>
              <a:t>Where records will be stored</a:t>
            </a:r>
          </a:p>
          <a:p>
            <a:pPr>
              <a:lnSpc>
                <a:spcPct val="90000"/>
              </a:lnSpc>
            </a:pPr>
            <a:endParaRPr lang="en-US" altLang="en-US" sz="2800" dirty="0"/>
          </a:p>
          <a:p>
            <a:pPr>
              <a:lnSpc>
                <a:spcPct val="90000"/>
              </a:lnSpc>
            </a:pPr>
            <a:r>
              <a:rPr lang="en-US" altLang="en-US" sz="2800" dirty="0"/>
              <a:t>Note of thanks to your patients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70339">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70339">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70339">
                                            <p:txEl>
                                              <p:pRg st="5" end="5"/>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7033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339" grpId="0" build="p"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altLang="en-US" dirty="0"/>
              <a:t>Letter to Patients</a:t>
            </a:r>
          </a:p>
        </p:txBody>
      </p:sp>
      <p:sp>
        <p:nvSpPr>
          <p:cNvPr id="271363" name="Rectangle 3"/>
          <p:cNvSpPr>
            <a:spLocks noGrp="1" noChangeArrowheads="1"/>
          </p:cNvSpPr>
          <p:nvPr>
            <p:ph type="body" idx="1"/>
          </p:nvPr>
        </p:nvSpPr>
        <p:spPr/>
        <p:txBody>
          <a:bodyPr/>
          <a:lstStyle/>
          <a:p>
            <a:r>
              <a:rPr lang="en-US" altLang="en-US" dirty="0"/>
              <a:t>Authorization to transfer records form which patients can sign and send in</a:t>
            </a:r>
          </a:p>
          <a:p>
            <a:endParaRPr lang="en-US" altLang="en-US" dirty="0"/>
          </a:p>
          <a:p>
            <a:r>
              <a:rPr lang="en-US" altLang="en-US" dirty="0"/>
              <a:t>List of other physicians who are willing to accept your patients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7136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7136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3" grpId="0" build="p"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altLang="en-US" dirty="0"/>
              <a:t>Who Should Receive Letter:</a:t>
            </a:r>
          </a:p>
        </p:txBody>
      </p:sp>
      <p:sp>
        <p:nvSpPr>
          <p:cNvPr id="24579" name="Rectangle 3"/>
          <p:cNvSpPr>
            <a:spLocks noGrp="1" noChangeArrowheads="1"/>
          </p:cNvSpPr>
          <p:nvPr>
            <p:ph type="body" idx="1"/>
          </p:nvPr>
        </p:nvSpPr>
        <p:spPr/>
        <p:txBody>
          <a:bodyPr/>
          <a:lstStyle/>
          <a:p>
            <a:r>
              <a:rPr lang="en-US" altLang="en-US" sz="2800" dirty="0"/>
              <a:t>All “active” patients, seen within past 1-2 years</a:t>
            </a:r>
          </a:p>
          <a:p>
            <a:endParaRPr lang="en-US" altLang="en-US" sz="2800" dirty="0"/>
          </a:p>
          <a:p>
            <a:r>
              <a:rPr lang="en-US" altLang="en-US" sz="2800" dirty="0"/>
              <a:t>Chronic illness patients who need follow-up</a:t>
            </a:r>
          </a:p>
          <a:p>
            <a:endParaRPr lang="en-US" altLang="en-US" sz="2800" dirty="0"/>
          </a:p>
          <a:p>
            <a:r>
              <a:rPr lang="en-US" altLang="en-US" sz="2800" dirty="0"/>
              <a:t>No letter is needed for a patient who has been discharged from care with a  “Withdrawal from Care” letter</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4CDFD8-3C1F-4AB8-AEF2-C8E11165A43C}"/>
              </a:ext>
            </a:extLst>
          </p:cNvPr>
          <p:cNvPicPr>
            <a:picLocks noChangeAspect="1"/>
          </p:cNvPicPr>
          <p:nvPr/>
        </p:nvPicPr>
        <p:blipFill>
          <a:blip r:embed="rId2"/>
          <a:stretch>
            <a:fillRect/>
          </a:stretch>
        </p:blipFill>
        <p:spPr>
          <a:xfrm>
            <a:off x="1828801" y="0"/>
            <a:ext cx="6248400" cy="6705599"/>
          </a:xfrm>
          <a:prstGeom prst="rect">
            <a:avLst/>
          </a:prstGeom>
        </p:spPr>
      </p:pic>
    </p:spTree>
    <p:extLst>
      <p:ext uri="{BB962C8B-B14F-4D97-AF65-F5344CB8AC3E}">
        <p14:creationId xmlns:p14="http://schemas.microsoft.com/office/powerpoint/2010/main" val="31204957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77724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050" descr="Seibert_Farewell-BUY SE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PPBuySellFarb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4088" y="-57150"/>
            <a:ext cx="4606925" cy="684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en-US" dirty="0"/>
              <a:t>Feeling like this? </a:t>
            </a:r>
          </a:p>
        </p:txBody>
      </p:sp>
      <p:pic>
        <p:nvPicPr>
          <p:cNvPr id="7171" name="Picture 3" descr="Penguin"/>
          <p:cNvPicPr>
            <a:picLocks noGrp="1" noChangeAspect="1" noChangeArrowheads="1" noCrop="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2590800" y="2120900"/>
            <a:ext cx="4419600" cy="3486150"/>
          </a:xfrm>
          <a:noFill/>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33400" y="838200"/>
            <a:ext cx="8434388" cy="51054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5" name="Content Placeholder 7"/>
          <p:cNvPicPr>
            <a:picLocks noGrp="1"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85344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altLang="en-US" dirty="0"/>
              <a:t>Disposition of Medical Records</a:t>
            </a:r>
          </a:p>
        </p:txBody>
      </p:sp>
      <p:sp>
        <p:nvSpPr>
          <p:cNvPr id="29699" name="Rectangle 3"/>
          <p:cNvSpPr>
            <a:spLocks noGrp="1" noChangeArrowheads="1"/>
          </p:cNvSpPr>
          <p:nvPr>
            <p:ph type="body" idx="1"/>
          </p:nvPr>
        </p:nvSpPr>
        <p:spPr/>
        <p:txBody>
          <a:bodyPr/>
          <a:lstStyle/>
          <a:p>
            <a:r>
              <a:rPr lang="en-US" altLang="en-US" dirty="0"/>
              <a:t>Check laws regarding record retention</a:t>
            </a:r>
          </a:p>
          <a:p>
            <a:endParaRPr lang="en-US" altLang="en-US" dirty="0"/>
          </a:p>
          <a:p>
            <a:r>
              <a:rPr lang="en-US" altLang="en-US" dirty="0"/>
              <a:t>Transfer of Medical Records</a:t>
            </a:r>
          </a:p>
          <a:p>
            <a:endParaRPr lang="en-US" altLang="en-US" dirty="0"/>
          </a:p>
          <a:p>
            <a:r>
              <a:rPr lang="en-US" altLang="en-US" dirty="0"/>
              <a:t>You can send a photocopy to a new physician and keep original</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752600" y="381000"/>
            <a:ext cx="7391400" cy="1143000"/>
          </a:xfrm>
        </p:spPr>
        <p:txBody>
          <a:bodyPr/>
          <a:lstStyle/>
          <a:p>
            <a:r>
              <a:rPr lang="en-US" altLang="en-US" dirty="0"/>
              <a:t>If you release the Original Records to a New Physician:</a:t>
            </a:r>
          </a:p>
        </p:txBody>
      </p:sp>
      <p:sp>
        <p:nvSpPr>
          <p:cNvPr id="30723" name="Rectangle 3"/>
          <p:cNvSpPr>
            <a:spLocks noGrp="1" noChangeArrowheads="1"/>
          </p:cNvSpPr>
          <p:nvPr>
            <p:ph type="body" idx="1"/>
          </p:nvPr>
        </p:nvSpPr>
        <p:spPr>
          <a:xfrm>
            <a:off x="1219200" y="2133600"/>
            <a:ext cx="7162800" cy="4191000"/>
          </a:xfrm>
        </p:spPr>
        <p:txBody>
          <a:bodyPr/>
          <a:lstStyle/>
          <a:p>
            <a:r>
              <a:rPr lang="en-US" altLang="en-US" sz="2400" dirty="0"/>
              <a:t>They must assure you that they will retain the original record</a:t>
            </a:r>
          </a:p>
          <a:p>
            <a:endParaRPr lang="en-US" altLang="en-US" sz="2400" dirty="0"/>
          </a:p>
          <a:p>
            <a:r>
              <a:rPr lang="en-US" altLang="en-US" sz="2400" dirty="0"/>
              <a:t>They will make it available to you if you are involved in a lawsuit</a:t>
            </a:r>
          </a:p>
          <a:p>
            <a:endParaRPr lang="en-US" altLang="en-US" sz="2400" dirty="0"/>
          </a:p>
          <a:p>
            <a:r>
              <a:rPr lang="en-US" altLang="en-US" sz="2400" dirty="0"/>
              <a:t>If they dispose of the record, they should notify you</a:t>
            </a:r>
          </a:p>
          <a:p>
            <a:endParaRPr lang="en-US" altLang="en-US" sz="2400" dirty="0"/>
          </a:p>
          <a:p>
            <a:r>
              <a:rPr lang="en-US" altLang="en-US" sz="2400" dirty="0"/>
              <a:t>You should keep copies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altLang="en-US" dirty="0"/>
              <a:t>Medical Records</a:t>
            </a:r>
          </a:p>
        </p:txBody>
      </p:sp>
      <p:sp>
        <p:nvSpPr>
          <p:cNvPr id="31747" name="Rectangle 3"/>
          <p:cNvSpPr>
            <a:spLocks noGrp="1" noChangeArrowheads="1"/>
          </p:cNvSpPr>
          <p:nvPr>
            <p:ph type="body" idx="1"/>
          </p:nvPr>
        </p:nvSpPr>
        <p:spPr>
          <a:xfrm>
            <a:off x="1828800" y="1676400"/>
            <a:ext cx="6705600" cy="4114800"/>
          </a:xfrm>
        </p:spPr>
        <p:txBody>
          <a:bodyPr/>
          <a:lstStyle/>
          <a:p>
            <a:pPr>
              <a:lnSpc>
                <a:spcPct val="90000"/>
              </a:lnSpc>
            </a:pPr>
            <a:r>
              <a:rPr lang="en-US" altLang="en-US" sz="2800" dirty="0"/>
              <a:t>Records retention</a:t>
            </a:r>
          </a:p>
          <a:p>
            <a:pPr>
              <a:lnSpc>
                <a:spcPct val="90000"/>
              </a:lnSpc>
            </a:pPr>
            <a:endParaRPr lang="en-US" altLang="en-US" sz="2800" dirty="0"/>
          </a:p>
          <a:p>
            <a:pPr>
              <a:lnSpc>
                <a:spcPct val="90000"/>
              </a:lnSpc>
            </a:pPr>
            <a:r>
              <a:rPr lang="en-US" altLang="en-US" sz="2800" dirty="0"/>
              <a:t>Assure availability</a:t>
            </a:r>
          </a:p>
          <a:p>
            <a:pPr>
              <a:lnSpc>
                <a:spcPct val="90000"/>
              </a:lnSpc>
            </a:pPr>
            <a:endParaRPr lang="en-US" altLang="en-US" sz="2800" dirty="0"/>
          </a:p>
          <a:p>
            <a:pPr>
              <a:lnSpc>
                <a:spcPct val="90000"/>
              </a:lnSpc>
            </a:pPr>
            <a:r>
              <a:rPr lang="en-US" altLang="en-US" sz="2800" dirty="0"/>
              <a:t>Sale of records – Custodian of Records charts only</a:t>
            </a:r>
          </a:p>
          <a:p>
            <a:pPr>
              <a:lnSpc>
                <a:spcPct val="90000"/>
              </a:lnSpc>
            </a:pPr>
            <a:endParaRPr lang="en-US" altLang="en-US" sz="2800" dirty="0"/>
          </a:p>
          <a:p>
            <a:pPr>
              <a:lnSpc>
                <a:spcPct val="90000"/>
              </a:lnSpc>
            </a:pPr>
            <a:r>
              <a:rPr lang="en-US" altLang="en-US" sz="2800" dirty="0"/>
              <a:t>Records belonging to the estate- Estate has same responsibility</a:t>
            </a:r>
          </a:p>
          <a:p>
            <a:pPr>
              <a:lnSpc>
                <a:spcPct val="90000"/>
              </a:lnSpc>
              <a:buFontTx/>
              <a:buNone/>
            </a:pPr>
            <a:endParaRPr lang="en-US" altLang="en-US" sz="2800"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altLang="en-US" dirty="0"/>
              <a:t>Disposal of Drugs</a:t>
            </a:r>
          </a:p>
        </p:txBody>
      </p:sp>
      <p:sp>
        <p:nvSpPr>
          <p:cNvPr id="32771" name="Content Placeholder 2"/>
          <p:cNvSpPr>
            <a:spLocks noGrp="1"/>
          </p:cNvSpPr>
          <p:nvPr>
            <p:ph idx="1"/>
          </p:nvPr>
        </p:nvSpPr>
        <p:spPr/>
        <p:txBody>
          <a:bodyPr/>
          <a:lstStyle/>
          <a:p>
            <a:r>
              <a:rPr lang="en-US" altLang="en-US" dirty="0"/>
              <a:t>Restocking with fee from Medical Supplier</a:t>
            </a:r>
          </a:p>
          <a:p>
            <a:endParaRPr lang="en-US" altLang="en-US" dirty="0"/>
          </a:p>
          <a:p>
            <a:r>
              <a:rPr lang="en-US" altLang="en-US" dirty="0"/>
              <a:t>Hazardous Waste Disposal Carrier</a:t>
            </a:r>
          </a:p>
          <a:p>
            <a:endParaRPr lang="en-US" altLang="en-US" dirty="0"/>
          </a:p>
          <a:p>
            <a:r>
              <a:rPr lang="en-US" altLang="en-US" dirty="0"/>
              <a:t>Controlled Drugs – 3 CA resources</a:t>
            </a:r>
          </a:p>
          <a:p>
            <a:pPr lvl="1"/>
            <a:r>
              <a:rPr lang="en-US" altLang="en-US" dirty="0"/>
              <a:t>EXP Pharmaceutical Services</a:t>
            </a:r>
          </a:p>
          <a:p>
            <a:pPr lvl="1"/>
            <a:r>
              <a:rPr lang="en-US" altLang="en-US" dirty="0"/>
              <a:t>Far West Returns</a:t>
            </a:r>
          </a:p>
          <a:p>
            <a:pPr lvl="1"/>
            <a:r>
              <a:rPr lang="en-US" altLang="en-US" dirty="0"/>
              <a:t>Outdate Rx, LLC</a:t>
            </a:r>
          </a:p>
          <a:p>
            <a:endParaRPr lang="en-US" altLang="en-US"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1295400" y="441158"/>
            <a:ext cx="7772400" cy="1143000"/>
          </a:xfrm>
        </p:spPr>
        <p:txBody>
          <a:bodyPr/>
          <a:lstStyle/>
          <a:p>
            <a:r>
              <a:rPr lang="en-US" altLang="en-US" dirty="0"/>
              <a:t>Disposal of Drugs</a:t>
            </a:r>
          </a:p>
        </p:txBody>
      </p:sp>
      <p:sp>
        <p:nvSpPr>
          <p:cNvPr id="33795" name="Content Placeholder 2"/>
          <p:cNvSpPr>
            <a:spLocks noGrp="1"/>
          </p:cNvSpPr>
          <p:nvPr>
            <p:ph idx="1"/>
          </p:nvPr>
        </p:nvSpPr>
        <p:spPr>
          <a:xfrm>
            <a:off x="1066800" y="1371600"/>
            <a:ext cx="8001000" cy="4495800"/>
          </a:xfrm>
        </p:spPr>
        <p:txBody>
          <a:bodyPr/>
          <a:lstStyle/>
          <a:p>
            <a:r>
              <a:rPr lang="en-US" altLang="en-US" dirty="0"/>
              <a:t>National Drug Take Back Day </a:t>
            </a:r>
          </a:p>
          <a:p>
            <a:endParaRPr lang="en-US" altLang="en-US" dirty="0"/>
          </a:p>
          <a:p>
            <a:r>
              <a:rPr lang="en-US" altLang="en-US" dirty="0"/>
              <a:t>April and October each year – Free Disposal at local participating police departments </a:t>
            </a:r>
          </a:p>
          <a:p>
            <a:endParaRPr lang="en-US" altLang="en-US" dirty="0"/>
          </a:p>
          <a:p>
            <a:r>
              <a:rPr lang="en-US" altLang="en-US" sz="2800" u="sng" dirty="0">
                <a:solidFill>
                  <a:srgbClr val="0070C0"/>
                </a:solidFill>
              </a:rPr>
              <a:t>http://www.deadiversion.usdoj.gov/drug_disposal/takeback/</a:t>
            </a:r>
            <a:r>
              <a:rPr lang="en-US" altLang="en-US" sz="2800" dirty="0">
                <a:solidFill>
                  <a:srgbClr val="0070C0"/>
                </a:solidFill>
              </a:rPr>
              <a:t> </a:t>
            </a:r>
          </a:p>
          <a:p>
            <a:endParaRPr lang="en-US" altLang="en-US" sz="2800" dirty="0">
              <a:solidFill>
                <a:srgbClr val="0070C0"/>
              </a:solidFill>
            </a:endParaRPr>
          </a:p>
          <a:p>
            <a:r>
              <a:rPr lang="en-US" altLang="en-US" sz="2800" dirty="0"/>
              <a:t>Walgreens rolls out drug disposal kiosks at 500 stores</a:t>
            </a:r>
            <a:endParaRPr lang="en-US" altLang="en-US" sz="2800" dirty="0">
              <a:solidFill>
                <a:srgbClr val="0070C0"/>
              </a:solidFill>
            </a:endParaRPr>
          </a:p>
          <a:p>
            <a:endParaRPr lang="en-US" altLang="en-US"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altLang="en-US" dirty="0"/>
              <a:t>Controlled Drug Return </a:t>
            </a:r>
          </a:p>
        </p:txBody>
      </p:sp>
      <p:pic>
        <p:nvPicPr>
          <p:cNvPr id="35843"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50950" y="1600200"/>
            <a:ext cx="6642100" cy="452596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n-US" altLang="en-US" dirty="0"/>
              <a:t>Need to deactivate your DEA</a:t>
            </a:r>
          </a:p>
        </p:txBody>
      </p:sp>
      <p:sp>
        <p:nvSpPr>
          <p:cNvPr id="36867" name="Content Placeholder 2"/>
          <p:cNvSpPr>
            <a:spLocks noGrp="1"/>
          </p:cNvSpPr>
          <p:nvPr>
            <p:ph idx="1"/>
          </p:nvPr>
        </p:nvSpPr>
        <p:spPr/>
        <p:txBody>
          <a:bodyPr/>
          <a:lstStyle/>
          <a:p>
            <a:r>
              <a:rPr lang="en-US" altLang="en-US" dirty="0"/>
              <a:t>You must send letter to DEA </a:t>
            </a:r>
          </a:p>
          <a:p>
            <a:endParaRPr lang="en-US" altLang="en-US" dirty="0"/>
          </a:p>
          <a:p>
            <a:r>
              <a:rPr lang="en-US" altLang="en-US" u="sng" dirty="0">
                <a:solidFill>
                  <a:srgbClr val="0070C0"/>
                </a:solidFill>
              </a:rPr>
              <a:t>AFTER</a:t>
            </a:r>
            <a:r>
              <a:rPr lang="en-US" altLang="en-US" dirty="0">
                <a:solidFill>
                  <a:srgbClr val="0070C0"/>
                </a:solidFill>
              </a:rPr>
              <a:t> </a:t>
            </a:r>
            <a:r>
              <a:rPr lang="en-US" altLang="en-US" dirty="0"/>
              <a:t>you have safely disposed of drugs</a:t>
            </a:r>
          </a:p>
          <a:p>
            <a:pPr marL="0" indent="0">
              <a:buNone/>
            </a:pPr>
            <a:endParaRPr lang="en-US" dirty="0">
              <a:effectLst/>
            </a:endParaRPr>
          </a:p>
          <a:p>
            <a:pPr algn="l"/>
            <a:r>
              <a:rPr lang="en-US" b="0" i="0" dirty="0">
                <a:solidFill>
                  <a:srgbClr val="660033"/>
                </a:solidFill>
                <a:effectLst/>
                <a:latin typeface="Impact" panose="020B0806030902050204" pitchFamily="34" charset="0"/>
              </a:rPr>
              <a:t>Contact DEA office in your state</a:t>
            </a:r>
          </a:p>
          <a:p>
            <a:pPr algn="l"/>
            <a:endParaRPr lang="en-US" b="1" i="0" dirty="0">
              <a:solidFill>
                <a:srgbClr val="000000"/>
              </a:solidFill>
              <a:effectLst/>
              <a:latin typeface="Public Sans"/>
            </a:endParaRPr>
          </a:p>
          <a:p>
            <a:pPr marL="0" indent="0">
              <a:buNone/>
            </a:pPr>
            <a:endParaRPr lang="en-US" altLang="en-US" dirty="0"/>
          </a:p>
          <a:p>
            <a:endParaRPr lang="en-US" altLang="en-US"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altLang="en-US" dirty="0"/>
              <a:t>Notification of IPAs/Payors</a:t>
            </a:r>
          </a:p>
        </p:txBody>
      </p:sp>
      <p:sp>
        <p:nvSpPr>
          <p:cNvPr id="37891" name="Content Placeholder 2"/>
          <p:cNvSpPr>
            <a:spLocks noGrp="1"/>
          </p:cNvSpPr>
          <p:nvPr>
            <p:ph idx="1"/>
          </p:nvPr>
        </p:nvSpPr>
        <p:spPr/>
        <p:txBody>
          <a:bodyPr/>
          <a:lstStyle/>
          <a:p>
            <a:r>
              <a:rPr lang="en-US" altLang="en-US" dirty="0"/>
              <a:t>Check contracts may need to give 3 months for retirement</a:t>
            </a:r>
          </a:p>
          <a:p>
            <a:endParaRPr lang="en-US" altLang="en-US" dirty="0"/>
          </a:p>
          <a:p>
            <a:r>
              <a:rPr lang="en-US" altLang="en-US" dirty="0"/>
              <a:t>Medicare/Medi-Cal  - Deactivate NPI</a:t>
            </a:r>
          </a:p>
          <a:p>
            <a:endParaRPr lang="en-US" altLang="en-US" dirty="0"/>
          </a:p>
          <a:p>
            <a:endParaRPr lang="en-US" altLang="en-US" dirty="0"/>
          </a:p>
          <a:p>
            <a:endParaRPr lang="en-US" altLang="en-US" dirty="0"/>
          </a:p>
          <a:p>
            <a:endParaRPr lang="en-US" altLang="en-US"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1371600" y="762000"/>
            <a:ext cx="7772400" cy="1143000"/>
          </a:xfrm>
        </p:spPr>
        <p:txBody>
          <a:bodyPr/>
          <a:lstStyle/>
          <a:p>
            <a:r>
              <a:rPr lang="en-US" altLang="en-US" dirty="0">
                <a:solidFill>
                  <a:srgbClr val="FF33CC"/>
                </a:solidFill>
              </a:rPr>
              <a:t>Notify State Medical Board </a:t>
            </a:r>
          </a:p>
        </p:txBody>
      </p:sp>
      <p:sp>
        <p:nvSpPr>
          <p:cNvPr id="38915" name="Content Placeholder 2"/>
          <p:cNvSpPr>
            <a:spLocks noGrp="1"/>
          </p:cNvSpPr>
          <p:nvPr>
            <p:ph idx="1"/>
          </p:nvPr>
        </p:nvSpPr>
        <p:spPr/>
        <p:txBody>
          <a:bodyPr/>
          <a:lstStyle/>
          <a:p>
            <a:r>
              <a:rPr lang="en-US" altLang="en-US" dirty="0"/>
              <a:t>If death, permanent disability or retirement</a:t>
            </a:r>
          </a:p>
          <a:p>
            <a:endParaRPr lang="en-US" altLang="en-US" dirty="0"/>
          </a:p>
          <a:p>
            <a:r>
              <a:rPr lang="en-US" altLang="en-US" dirty="0"/>
              <a:t>If you intend to practice at all, don’t deactivate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Picture 409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82575"/>
            <a:ext cx="6781800" cy="603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altLang="en-US" dirty="0"/>
              <a:t>Accounts Receivable</a:t>
            </a:r>
          </a:p>
        </p:txBody>
      </p:sp>
      <p:sp>
        <p:nvSpPr>
          <p:cNvPr id="39939" name="Rectangle 3"/>
          <p:cNvSpPr>
            <a:spLocks noGrp="1" noChangeArrowheads="1"/>
          </p:cNvSpPr>
          <p:nvPr>
            <p:ph type="body" idx="1"/>
          </p:nvPr>
        </p:nvSpPr>
        <p:spPr/>
        <p:txBody>
          <a:bodyPr/>
          <a:lstStyle/>
          <a:p>
            <a:r>
              <a:rPr lang="en-US" altLang="en-US" dirty="0"/>
              <a:t>Clean up accounts</a:t>
            </a:r>
          </a:p>
          <a:p>
            <a:endParaRPr lang="en-US" altLang="en-US" dirty="0"/>
          </a:p>
          <a:p>
            <a:r>
              <a:rPr lang="en-US" altLang="en-US" dirty="0"/>
              <a:t>Hire collection agencies</a:t>
            </a:r>
          </a:p>
          <a:p>
            <a:endParaRPr lang="en-US" altLang="en-US" dirty="0"/>
          </a:p>
          <a:p>
            <a:r>
              <a:rPr lang="en-US" altLang="en-US" dirty="0"/>
              <a:t>Selling accounts receivable</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altLang="en-US" dirty="0"/>
              <a:t>Providing for Staff</a:t>
            </a:r>
          </a:p>
        </p:txBody>
      </p:sp>
      <p:sp>
        <p:nvSpPr>
          <p:cNvPr id="40963" name="Rectangle 3"/>
          <p:cNvSpPr>
            <a:spLocks noGrp="1" noChangeArrowheads="1"/>
          </p:cNvSpPr>
          <p:nvPr>
            <p:ph type="body" idx="1"/>
          </p:nvPr>
        </p:nvSpPr>
        <p:spPr/>
        <p:txBody>
          <a:bodyPr/>
          <a:lstStyle/>
          <a:p>
            <a:r>
              <a:rPr lang="en-US" altLang="en-US" dirty="0"/>
              <a:t>Pension plans engender loyalty</a:t>
            </a:r>
          </a:p>
          <a:p>
            <a:endParaRPr lang="en-US" altLang="en-US" dirty="0"/>
          </a:p>
          <a:p>
            <a:r>
              <a:rPr lang="en-US" altLang="en-US" dirty="0"/>
              <a:t>Inform staff of plans</a:t>
            </a:r>
          </a:p>
          <a:p>
            <a:endParaRPr lang="en-US" altLang="en-US" dirty="0"/>
          </a:p>
          <a:p>
            <a:r>
              <a:rPr lang="en-US" altLang="en-US" dirty="0"/>
              <a:t>Offer references</a:t>
            </a:r>
          </a:p>
          <a:p>
            <a:endParaRPr lang="en-US" altLang="en-US" dirty="0"/>
          </a:p>
          <a:p>
            <a:r>
              <a:rPr lang="en-US" altLang="en-US" dirty="0"/>
              <a:t>Staff as negotiation tool</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altLang="en-US" dirty="0"/>
              <a:t>Who can Represent You in a Practice Sale?</a:t>
            </a:r>
          </a:p>
        </p:txBody>
      </p:sp>
      <p:sp>
        <p:nvSpPr>
          <p:cNvPr id="43011" name="Rectangle 3"/>
          <p:cNvSpPr>
            <a:spLocks noGrp="1" noChangeArrowheads="1"/>
          </p:cNvSpPr>
          <p:nvPr>
            <p:ph type="body" idx="1"/>
          </p:nvPr>
        </p:nvSpPr>
        <p:spPr/>
        <p:txBody>
          <a:bodyPr/>
          <a:lstStyle/>
          <a:p>
            <a:r>
              <a:rPr lang="en-US" altLang="en-US" dirty="0"/>
              <a:t>Yourself</a:t>
            </a:r>
          </a:p>
          <a:p>
            <a:endParaRPr lang="en-US" altLang="en-US" dirty="0"/>
          </a:p>
          <a:p>
            <a:r>
              <a:rPr lang="en-US" altLang="en-US" dirty="0"/>
              <a:t>A real estate broker / agent</a:t>
            </a:r>
          </a:p>
          <a:p>
            <a:endParaRPr lang="en-US" altLang="en-US" dirty="0"/>
          </a:p>
          <a:p>
            <a:r>
              <a:rPr lang="en-US" altLang="en-US" dirty="0"/>
              <a:t>An attorney</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1295400" y="609600"/>
            <a:ext cx="7772400" cy="1371600"/>
          </a:xfrm>
        </p:spPr>
        <p:txBody>
          <a:bodyPr/>
          <a:lstStyle/>
          <a:p>
            <a:r>
              <a:rPr lang="en-US" altLang="en-US" dirty="0"/>
              <a:t>Joint Venture Debra Phairas &amp;</a:t>
            </a:r>
            <a:br>
              <a:rPr lang="en-US" altLang="en-US" dirty="0"/>
            </a:br>
            <a:r>
              <a:rPr lang="en-US" altLang="en-US" dirty="0"/>
              <a:t>Broker :   David Greene and Norman Pearce  </a:t>
            </a:r>
          </a:p>
        </p:txBody>
      </p:sp>
      <p:sp>
        <p:nvSpPr>
          <p:cNvPr id="44035" name="Rectangle 3"/>
          <p:cNvSpPr>
            <a:spLocks noGrp="1" noChangeArrowheads="1"/>
          </p:cNvSpPr>
          <p:nvPr>
            <p:ph type="body" idx="1"/>
          </p:nvPr>
        </p:nvSpPr>
        <p:spPr/>
        <p:txBody>
          <a:bodyPr/>
          <a:lstStyle/>
          <a:p>
            <a:endParaRPr lang="en-US" altLang="en-US" dirty="0"/>
          </a:p>
          <a:p>
            <a:endParaRPr lang="en-US" altLang="en-US" dirty="0"/>
          </a:p>
          <a:p>
            <a:r>
              <a:rPr lang="en-US" altLang="en-US" dirty="0"/>
              <a:t>http://www.medicalpracticesusa.com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B69EA30-387D-6370-7894-133E3902B479}"/>
              </a:ext>
            </a:extLst>
          </p:cNvPr>
          <p:cNvPicPr>
            <a:picLocks noGrp="1" noChangeAspect="1"/>
          </p:cNvPicPr>
          <p:nvPr>
            <p:ph idx="1"/>
          </p:nvPr>
        </p:nvPicPr>
        <p:blipFill>
          <a:blip r:embed="rId3"/>
          <a:stretch>
            <a:fillRect/>
          </a:stretch>
        </p:blipFill>
        <p:spPr>
          <a:xfrm>
            <a:off x="1219200" y="228600"/>
            <a:ext cx="7696200" cy="5943600"/>
          </a:xfrm>
        </p:spPr>
      </p:pic>
      <p:pic>
        <p:nvPicPr>
          <p:cNvPr id="7" name="Picture 6">
            <a:extLst>
              <a:ext uri="{FF2B5EF4-FFF2-40B4-BE49-F238E27FC236}">
                <a16:creationId xmlns:a16="http://schemas.microsoft.com/office/drawing/2014/main" id="{CABA4451-423D-CD4E-88AD-FE4C86439D1A}"/>
              </a:ext>
            </a:extLst>
          </p:cNvPr>
          <p:cNvPicPr>
            <a:picLocks noChangeAspect="1"/>
          </p:cNvPicPr>
          <p:nvPr/>
        </p:nvPicPr>
        <p:blipFill>
          <a:blip r:embed="rId4"/>
          <a:stretch>
            <a:fillRect/>
          </a:stretch>
        </p:blipFill>
        <p:spPr>
          <a:xfrm>
            <a:off x="6858000" y="6172200"/>
            <a:ext cx="1905000" cy="666084"/>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altLang="en-US" dirty="0"/>
              <a:t>Reasons to List Your Practice for Sale:</a:t>
            </a:r>
          </a:p>
        </p:txBody>
      </p:sp>
      <p:sp>
        <p:nvSpPr>
          <p:cNvPr id="46083" name="Rectangle 3"/>
          <p:cNvSpPr>
            <a:spLocks noGrp="1" noChangeArrowheads="1"/>
          </p:cNvSpPr>
          <p:nvPr>
            <p:ph type="body" idx="1"/>
          </p:nvPr>
        </p:nvSpPr>
        <p:spPr/>
        <p:txBody>
          <a:bodyPr/>
          <a:lstStyle/>
          <a:p>
            <a:r>
              <a:rPr lang="en-US" altLang="en-US" sz="2800" dirty="0"/>
              <a:t>Locate and screen potential buyers</a:t>
            </a:r>
          </a:p>
          <a:p>
            <a:endParaRPr lang="en-US" altLang="en-US" sz="2800" dirty="0"/>
          </a:p>
          <a:p>
            <a:r>
              <a:rPr lang="en-US" altLang="en-US" sz="2800" dirty="0"/>
              <a:t>Avoid hassle of details of sale</a:t>
            </a:r>
          </a:p>
          <a:p>
            <a:endParaRPr lang="en-US" altLang="en-US" sz="2800" dirty="0"/>
          </a:p>
          <a:p>
            <a:r>
              <a:rPr lang="en-US" altLang="en-US" sz="2800" dirty="0"/>
              <a:t>Avoid  “giving away the shop”</a:t>
            </a:r>
          </a:p>
          <a:p>
            <a:endParaRPr lang="en-US" altLang="en-US" sz="2800" dirty="0"/>
          </a:p>
          <a:p>
            <a:r>
              <a:rPr lang="en-US" altLang="en-US" sz="2800" dirty="0"/>
              <a:t>Buffer by having a third person negotiate on your behalf</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altLang="en-US" dirty="0"/>
              <a:t>Evaluate Agent / Broker / Consultant:</a:t>
            </a:r>
          </a:p>
        </p:txBody>
      </p:sp>
      <p:sp>
        <p:nvSpPr>
          <p:cNvPr id="47107" name="Rectangle 3"/>
          <p:cNvSpPr>
            <a:spLocks noGrp="1" noChangeArrowheads="1"/>
          </p:cNvSpPr>
          <p:nvPr>
            <p:ph type="body" idx="1"/>
          </p:nvPr>
        </p:nvSpPr>
        <p:spPr/>
        <p:txBody>
          <a:bodyPr/>
          <a:lstStyle/>
          <a:p>
            <a:r>
              <a:rPr lang="en-US" altLang="en-US" dirty="0"/>
              <a:t>Check credentials, interview previous clients</a:t>
            </a:r>
          </a:p>
          <a:p>
            <a:endParaRPr lang="en-US" altLang="en-US" dirty="0"/>
          </a:p>
          <a:p>
            <a:pPr lvl="1"/>
            <a:r>
              <a:rPr lang="en-US" altLang="en-US" dirty="0"/>
              <a:t>Where promises kept?</a:t>
            </a:r>
          </a:p>
          <a:p>
            <a:pPr lvl="1"/>
            <a:r>
              <a:rPr lang="en-US" altLang="en-US" dirty="0"/>
              <a:t>Was Service prompt and professional?</a:t>
            </a:r>
          </a:p>
          <a:p>
            <a:pPr lvl="1"/>
            <a:r>
              <a:rPr lang="en-US" altLang="en-US" dirty="0"/>
              <a:t>Did he/she negotiate effectively?</a:t>
            </a:r>
          </a:p>
          <a:p>
            <a:pPr lvl="1"/>
            <a:r>
              <a:rPr lang="en-US" altLang="en-US" dirty="0"/>
              <a:t>Would they use him/her again?</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altLang="en-US" dirty="0"/>
              <a:t>Selling to a Colleague or Associate:</a:t>
            </a:r>
          </a:p>
        </p:txBody>
      </p:sp>
      <p:sp>
        <p:nvSpPr>
          <p:cNvPr id="48131" name="Rectangle 3"/>
          <p:cNvSpPr>
            <a:spLocks noGrp="1" noChangeArrowheads="1"/>
          </p:cNvSpPr>
          <p:nvPr>
            <p:ph type="body" idx="1"/>
          </p:nvPr>
        </p:nvSpPr>
        <p:spPr/>
        <p:txBody>
          <a:bodyPr/>
          <a:lstStyle/>
          <a:p>
            <a:r>
              <a:rPr lang="en-US" altLang="en-US" dirty="0"/>
              <a:t>There is still a good reason to involve a third party</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n-US" altLang="en-US" dirty="0"/>
              <a:t>Why a Practice Has Value:</a:t>
            </a:r>
          </a:p>
        </p:txBody>
      </p:sp>
      <p:sp>
        <p:nvSpPr>
          <p:cNvPr id="49155" name="Rectangle 3"/>
          <p:cNvSpPr>
            <a:spLocks noGrp="1" noChangeArrowheads="1"/>
          </p:cNvSpPr>
          <p:nvPr>
            <p:ph type="body" idx="1"/>
          </p:nvPr>
        </p:nvSpPr>
        <p:spPr/>
        <p:txBody>
          <a:bodyPr/>
          <a:lstStyle/>
          <a:p>
            <a:r>
              <a:rPr lang="en-US" altLang="en-US" sz="2800" dirty="0"/>
              <a:t>Has a track record</a:t>
            </a:r>
          </a:p>
          <a:p>
            <a:endParaRPr lang="en-US" altLang="en-US" sz="2800" dirty="0"/>
          </a:p>
          <a:p>
            <a:r>
              <a:rPr lang="en-US" altLang="en-US" sz="2800" dirty="0"/>
              <a:t>Is probably making some money</a:t>
            </a:r>
          </a:p>
          <a:p>
            <a:endParaRPr lang="en-US" altLang="en-US" sz="2800" dirty="0"/>
          </a:p>
          <a:p>
            <a:r>
              <a:rPr lang="en-US" altLang="en-US" sz="2800" dirty="0"/>
              <a:t>No start-up costs</a:t>
            </a:r>
          </a:p>
          <a:p>
            <a:endParaRPr lang="en-US" altLang="en-US" sz="2800" dirty="0"/>
          </a:p>
          <a:p>
            <a:r>
              <a:rPr lang="en-US" altLang="en-US" sz="2800" dirty="0"/>
              <a:t>The price is less than it would cost to duplicate assets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Green Oastur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0938" y="228600"/>
            <a:ext cx="5351462"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p:txBody>
          <a:bodyPr/>
          <a:lstStyle/>
          <a:p>
            <a:r>
              <a:rPr lang="en-US" altLang="en-US" dirty="0"/>
              <a:t>Planning now will avoid this scenario:</a:t>
            </a:r>
          </a:p>
        </p:txBody>
      </p:sp>
      <p:sp>
        <p:nvSpPr>
          <p:cNvPr id="408579" name="Rectangle 1027"/>
          <p:cNvSpPr>
            <a:spLocks noGrp="1" noChangeArrowheads="1"/>
          </p:cNvSpPr>
          <p:nvPr>
            <p:ph type="body" idx="1"/>
          </p:nvPr>
        </p:nvSpPr>
        <p:spPr/>
        <p:txBody>
          <a:bodyPr/>
          <a:lstStyle/>
          <a:p>
            <a:pPr>
              <a:lnSpc>
                <a:spcPct val="125000"/>
              </a:lnSpc>
            </a:pPr>
            <a:r>
              <a:rPr lang="en-US" altLang="en-US" dirty="0"/>
              <a:t>You have devoted long years to a practice</a:t>
            </a:r>
          </a:p>
          <a:p>
            <a:pPr>
              <a:lnSpc>
                <a:spcPct val="125000"/>
              </a:lnSpc>
            </a:pPr>
            <a:endParaRPr lang="en-US" altLang="en-US" dirty="0"/>
          </a:p>
          <a:p>
            <a:pPr>
              <a:lnSpc>
                <a:spcPct val="125000"/>
              </a:lnSpc>
            </a:pPr>
            <a:r>
              <a:rPr lang="en-US" altLang="en-US" dirty="0"/>
              <a:t>You are physically ready to retire</a:t>
            </a:r>
          </a:p>
          <a:p>
            <a:pPr>
              <a:lnSpc>
                <a:spcPct val="125000"/>
              </a:lnSpc>
            </a:pPr>
            <a:endParaRPr lang="en-US" altLang="en-US" dirty="0"/>
          </a:p>
          <a:p>
            <a:pPr>
              <a:lnSpc>
                <a:spcPct val="125000"/>
              </a:lnSpc>
            </a:pPr>
            <a:r>
              <a:rPr lang="en-US" altLang="en-US" dirty="0"/>
              <a:t>You want to retire, but you cannot afford to.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0857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0857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0857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8579" grpId="0" build="p"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381000"/>
            <a:ext cx="7010400" cy="1828800"/>
          </a:xfrm>
        </p:spPr>
        <p:txBody>
          <a:bodyPr/>
          <a:lstStyle/>
          <a:p>
            <a:pPr>
              <a:defRPr/>
            </a:pPr>
            <a:r>
              <a:rPr lang="en-US" dirty="0">
                <a:solidFill>
                  <a:schemeClr val="tx1">
                    <a:lumMod val="40000"/>
                    <a:lumOff val="60000"/>
                  </a:schemeClr>
                </a:solidFill>
              </a:rPr>
              <a:t>Quality of life more important to today's physicians</a:t>
            </a:r>
            <a:br>
              <a:rPr lang="en-US" dirty="0"/>
            </a:br>
            <a:endParaRPr lang="en-US" dirty="0"/>
          </a:p>
        </p:txBody>
      </p:sp>
      <p:sp>
        <p:nvSpPr>
          <p:cNvPr id="3" name="Content Placeholder 2"/>
          <p:cNvSpPr>
            <a:spLocks noGrp="1"/>
          </p:cNvSpPr>
          <p:nvPr>
            <p:ph idx="1"/>
          </p:nvPr>
        </p:nvSpPr>
        <p:spPr>
          <a:xfrm>
            <a:off x="1600200" y="1722437"/>
            <a:ext cx="7010400" cy="4525963"/>
          </a:xfrm>
        </p:spPr>
        <p:txBody>
          <a:bodyPr/>
          <a:lstStyle/>
          <a:p>
            <a:pPr marL="0" indent="0" algn="ctr">
              <a:buFont typeface="Arial" charset="0"/>
              <a:buNone/>
              <a:defRPr/>
            </a:pPr>
            <a:r>
              <a:rPr lang="en-US" sz="1400" dirty="0"/>
              <a:t>Medical Economics  Publish date: Sep 26, 2012</a:t>
            </a:r>
            <a:br>
              <a:rPr lang="en-US" sz="1400" dirty="0"/>
            </a:br>
            <a:r>
              <a:rPr lang="en-US" sz="1400" dirty="0"/>
              <a:t>By:  </a:t>
            </a:r>
            <a:r>
              <a:rPr lang="en-US" sz="1400" dirty="0">
                <a:hlinkClick r:id="rId3"/>
              </a:rPr>
              <a:t>Rachael Zimlich</a:t>
            </a:r>
            <a:r>
              <a:rPr lang="en-US" sz="1400" dirty="0"/>
              <a:t>   Jackson Coker</a:t>
            </a:r>
            <a:br>
              <a:rPr lang="en-US" dirty="0"/>
            </a:br>
            <a:endParaRPr lang="en-US" dirty="0"/>
          </a:p>
          <a:p>
            <a:pPr marL="0" indent="0">
              <a:buFont typeface="Arial" charset="0"/>
              <a:buNone/>
              <a:defRPr/>
            </a:pPr>
            <a:r>
              <a:rPr lang="en-US" sz="1800" dirty="0">
                <a:solidFill>
                  <a:srgbClr val="00B0F0"/>
                </a:solidFill>
              </a:rPr>
              <a:t>Females </a:t>
            </a:r>
            <a:r>
              <a:rPr lang="en-US" sz="1800" dirty="0"/>
              <a:t>- They prefer suburban or urban locations in the Northeast and only relocated once or twice. This group most often specializes in dermatology, gynecology, infectious disease, or physical medicine and rehabilitation, according to the report. </a:t>
            </a:r>
            <a:br>
              <a:rPr lang="en-US" sz="1800" dirty="0"/>
            </a:br>
            <a:endParaRPr lang="en-US" sz="1800" dirty="0"/>
          </a:p>
          <a:p>
            <a:pPr marL="0" indent="0">
              <a:buFont typeface="Arial" charset="0"/>
              <a:buNone/>
              <a:defRPr/>
            </a:pPr>
            <a:endParaRPr lang="en-US" sz="1800" dirty="0"/>
          </a:p>
          <a:p>
            <a:pPr marL="0" indent="0">
              <a:buFont typeface="Arial" charset="0"/>
              <a:buNone/>
              <a:defRPr/>
            </a:pPr>
            <a:r>
              <a:rPr lang="en-US" sz="1800" dirty="0">
                <a:solidFill>
                  <a:srgbClr val="00B0F0"/>
                </a:solidFill>
              </a:rPr>
              <a:t>Males - </a:t>
            </a:r>
            <a:r>
              <a:rPr lang="en-US" sz="1800" dirty="0"/>
              <a:t>They either prefer rural locations or have no location preferences, according to the study. They had relocated three to six times over the course of their careers, which more often were specialized in neurology, psychiatry, or surgery. </a:t>
            </a:r>
          </a:p>
          <a:p>
            <a:pPr>
              <a:defRPr/>
            </a:pPr>
            <a:endParaRPr lang="en-US"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r>
              <a:rPr lang="en-US" altLang="en-US" dirty="0"/>
              <a:t>Practice Appraisal</a:t>
            </a:r>
          </a:p>
        </p:txBody>
      </p:sp>
      <p:sp>
        <p:nvSpPr>
          <p:cNvPr id="57347" name="Rectangle 3"/>
          <p:cNvSpPr>
            <a:spLocks noGrp="1" noChangeArrowheads="1"/>
          </p:cNvSpPr>
          <p:nvPr>
            <p:ph type="body" idx="1"/>
          </p:nvPr>
        </p:nvSpPr>
        <p:spPr/>
        <p:txBody>
          <a:bodyPr/>
          <a:lstStyle/>
          <a:p>
            <a:r>
              <a:rPr lang="en-US" altLang="en-US" dirty="0"/>
              <a:t>An estimate of value as of a specific date.</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r>
              <a:rPr lang="en-US" altLang="en-US" dirty="0"/>
              <a:t>Why are Valuations Needed?</a:t>
            </a:r>
          </a:p>
        </p:txBody>
      </p:sp>
      <p:sp>
        <p:nvSpPr>
          <p:cNvPr id="285699" name="Rectangle 3"/>
          <p:cNvSpPr>
            <a:spLocks noGrp="1" noChangeArrowheads="1"/>
          </p:cNvSpPr>
          <p:nvPr>
            <p:ph type="body" idx="1"/>
          </p:nvPr>
        </p:nvSpPr>
        <p:spPr/>
        <p:txBody>
          <a:bodyPr/>
          <a:lstStyle/>
          <a:p>
            <a:r>
              <a:rPr lang="en-US" altLang="en-US" dirty="0"/>
              <a:t>Selling practice assets to a hospital, or medical group</a:t>
            </a:r>
          </a:p>
          <a:p>
            <a:r>
              <a:rPr lang="en-US" altLang="en-US" dirty="0"/>
              <a:t>Retirement</a:t>
            </a:r>
          </a:p>
          <a:p>
            <a:r>
              <a:rPr lang="en-US" altLang="en-US" dirty="0"/>
              <a:t>Practice Merger</a:t>
            </a:r>
          </a:p>
          <a:p>
            <a:r>
              <a:rPr lang="en-US" altLang="en-US" dirty="0"/>
              <a:t>Buy-out</a:t>
            </a:r>
          </a:p>
          <a:p>
            <a:r>
              <a:rPr lang="en-US" altLang="en-US" dirty="0"/>
              <a:t>Buy-in</a:t>
            </a:r>
          </a:p>
          <a:p>
            <a:r>
              <a:rPr lang="en-US" altLang="en-US" dirty="0"/>
              <a:t>Private Equity</a:t>
            </a:r>
          </a:p>
          <a:p>
            <a:r>
              <a:rPr lang="en-US" altLang="en-US" dirty="0"/>
              <a:t>Divorce / Estate Planning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5699">
                                            <p:txEl>
                                              <p:pRg st="0" end="0"/>
                                            </p:txEl>
                                          </p:spTgt>
                                        </p:tgtEl>
                                        <p:attrNameLst>
                                          <p:attrName>style.visibility</p:attrName>
                                        </p:attrNameLst>
                                      </p:cBhvr>
                                      <p:to>
                                        <p:strVal val="visible"/>
                                      </p:to>
                                    </p:set>
                                    <p:animEffect transition="in" filter="dissolve">
                                      <p:cBhvr>
                                        <p:cTn id="7" dur="500"/>
                                        <p:tgtEl>
                                          <p:spTgt spid="2856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85699">
                                            <p:txEl>
                                              <p:pRg st="1" end="1"/>
                                            </p:txEl>
                                          </p:spTgt>
                                        </p:tgtEl>
                                        <p:attrNameLst>
                                          <p:attrName>style.visibility</p:attrName>
                                        </p:attrNameLst>
                                      </p:cBhvr>
                                      <p:to>
                                        <p:strVal val="visible"/>
                                      </p:to>
                                    </p:set>
                                    <p:animEffect transition="in" filter="dissolve">
                                      <p:cBhvr>
                                        <p:cTn id="12" dur="500"/>
                                        <p:tgtEl>
                                          <p:spTgt spid="28569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85699">
                                            <p:txEl>
                                              <p:pRg st="2" end="2"/>
                                            </p:txEl>
                                          </p:spTgt>
                                        </p:tgtEl>
                                        <p:attrNameLst>
                                          <p:attrName>style.visibility</p:attrName>
                                        </p:attrNameLst>
                                      </p:cBhvr>
                                      <p:to>
                                        <p:strVal val="visible"/>
                                      </p:to>
                                    </p:set>
                                    <p:animEffect transition="in" filter="dissolve">
                                      <p:cBhvr>
                                        <p:cTn id="17" dur="500"/>
                                        <p:tgtEl>
                                          <p:spTgt spid="28569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85699">
                                            <p:txEl>
                                              <p:pRg st="3" end="3"/>
                                            </p:txEl>
                                          </p:spTgt>
                                        </p:tgtEl>
                                        <p:attrNameLst>
                                          <p:attrName>style.visibility</p:attrName>
                                        </p:attrNameLst>
                                      </p:cBhvr>
                                      <p:to>
                                        <p:strVal val="visible"/>
                                      </p:to>
                                    </p:set>
                                    <p:animEffect transition="in" filter="dissolve">
                                      <p:cBhvr>
                                        <p:cTn id="22" dur="500"/>
                                        <p:tgtEl>
                                          <p:spTgt spid="28569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85699">
                                            <p:txEl>
                                              <p:pRg st="4" end="4"/>
                                            </p:txEl>
                                          </p:spTgt>
                                        </p:tgtEl>
                                        <p:attrNameLst>
                                          <p:attrName>style.visibility</p:attrName>
                                        </p:attrNameLst>
                                      </p:cBhvr>
                                      <p:to>
                                        <p:strVal val="visible"/>
                                      </p:to>
                                    </p:set>
                                    <p:animEffect transition="in" filter="dissolve">
                                      <p:cBhvr>
                                        <p:cTn id="27" dur="500"/>
                                        <p:tgtEl>
                                          <p:spTgt spid="28569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85699">
                                            <p:txEl>
                                              <p:pRg st="5" end="5"/>
                                            </p:txEl>
                                          </p:spTgt>
                                        </p:tgtEl>
                                        <p:attrNameLst>
                                          <p:attrName>style.visibility</p:attrName>
                                        </p:attrNameLst>
                                      </p:cBhvr>
                                      <p:to>
                                        <p:strVal val="visible"/>
                                      </p:to>
                                    </p:set>
                                    <p:animEffect transition="in" filter="dissolve">
                                      <p:cBhvr>
                                        <p:cTn id="32" dur="500"/>
                                        <p:tgtEl>
                                          <p:spTgt spid="285699">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285699">
                                            <p:txEl>
                                              <p:pRg st="6" end="6"/>
                                            </p:txEl>
                                          </p:spTgt>
                                        </p:tgtEl>
                                        <p:attrNameLst>
                                          <p:attrName>style.visibility</p:attrName>
                                        </p:attrNameLst>
                                      </p:cBhvr>
                                      <p:to>
                                        <p:strVal val="visible"/>
                                      </p:to>
                                    </p:set>
                                    <p:animEffect transition="in" filter="dissolve">
                                      <p:cBhvr>
                                        <p:cTn id="37" dur="500"/>
                                        <p:tgtEl>
                                          <p:spTgt spid="28569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699" grpId="0" build="p"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1447800" y="609600"/>
            <a:ext cx="7162800" cy="1143000"/>
          </a:xfrm>
        </p:spPr>
        <p:txBody>
          <a:bodyPr/>
          <a:lstStyle/>
          <a:p>
            <a:r>
              <a:rPr lang="en-US" altLang="en-US" dirty="0"/>
              <a:t>Items needed for an Appraisal</a:t>
            </a:r>
          </a:p>
        </p:txBody>
      </p:sp>
      <p:sp>
        <p:nvSpPr>
          <p:cNvPr id="59395" name="Rectangle 3"/>
          <p:cNvSpPr>
            <a:spLocks noGrp="1" noChangeArrowheads="1"/>
          </p:cNvSpPr>
          <p:nvPr>
            <p:ph type="body" idx="1"/>
          </p:nvPr>
        </p:nvSpPr>
        <p:spPr>
          <a:xfrm>
            <a:off x="1219200" y="2209800"/>
            <a:ext cx="7239000" cy="4114800"/>
          </a:xfrm>
        </p:spPr>
        <p:txBody>
          <a:bodyPr/>
          <a:lstStyle/>
          <a:p>
            <a:pPr>
              <a:lnSpc>
                <a:spcPct val="90000"/>
              </a:lnSpc>
            </a:pPr>
            <a:r>
              <a:rPr lang="en-US" altLang="en-US" sz="2800" dirty="0"/>
              <a:t>Three years of income tax returns</a:t>
            </a:r>
          </a:p>
          <a:p>
            <a:pPr>
              <a:lnSpc>
                <a:spcPct val="90000"/>
              </a:lnSpc>
            </a:pPr>
            <a:endParaRPr lang="en-US" altLang="en-US" sz="2800" dirty="0"/>
          </a:p>
          <a:p>
            <a:pPr>
              <a:lnSpc>
                <a:spcPct val="90000"/>
              </a:lnSpc>
            </a:pPr>
            <a:r>
              <a:rPr lang="en-US" altLang="en-US" sz="2800" dirty="0"/>
              <a:t>Three years of income and expense reports and balance sheets</a:t>
            </a:r>
          </a:p>
          <a:p>
            <a:pPr>
              <a:lnSpc>
                <a:spcPct val="90000"/>
              </a:lnSpc>
            </a:pPr>
            <a:endParaRPr lang="en-US" altLang="en-US" sz="2800" dirty="0"/>
          </a:p>
          <a:p>
            <a:pPr>
              <a:lnSpc>
                <a:spcPct val="90000"/>
              </a:lnSpc>
            </a:pPr>
            <a:r>
              <a:rPr lang="en-US" altLang="en-US" sz="2800" dirty="0"/>
              <a:t>Actual charges and contractual adjustments total for previous year</a:t>
            </a:r>
          </a:p>
          <a:p>
            <a:pPr>
              <a:lnSpc>
                <a:spcPct val="90000"/>
              </a:lnSpc>
            </a:pPr>
            <a:endParaRPr lang="en-US" altLang="en-US" sz="2800" dirty="0"/>
          </a:p>
          <a:p>
            <a:pPr>
              <a:lnSpc>
                <a:spcPct val="90000"/>
              </a:lnSpc>
            </a:pPr>
            <a:r>
              <a:rPr lang="en-US" altLang="en-US" sz="2800" dirty="0"/>
              <a:t>Aging spread and total accounts receivable</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371600" y="609600"/>
            <a:ext cx="7467600" cy="1143000"/>
          </a:xfrm>
        </p:spPr>
        <p:txBody>
          <a:bodyPr/>
          <a:lstStyle/>
          <a:p>
            <a:r>
              <a:rPr lang="en-US" altLang="en-US" dirty="0"/>
              <a:t>Items needed for an Appraisal</a:t>
            </a:r>
          </a:p>
        </p:txBody>
      </p:sp>
      <p:sp>
        <p:nvSpPr>
          <p:cNvPr id="60419" name="Rectangle 3"/>
          <p:cNvSpPr>
            <a:spLocks noGrp="1" noChangeArrowheads="1"/>
          </p:cNvSpPr>
          <p:nvPr>
            <p:ph type="body" idx="1"/>
          </p:nvPr>
        </p:nvSpPr>
        <p:spPr/>
        <p:txBody>
          <a:bodyPr/>
          <a:lstStyle/>
          <a:p>
            <a:r>
              <a:rPr lang="en-US" altLang="en-US" sz="2800" dirty="0"/>
              <a:t>Fee schedule</a:t>
            </a:r>
          </a:p>
          <a:p>
            <a:endParaRPr lang="en-US" altLang="en-US" sz="2800" dirty="0"/>
          </a:p>
          <a:p>
            <a:r>
              <a:rPr lang="en-US" altLang="en-US" sz="2800" dirty="0"/>
              <a:t>List of assets purchased by date and cost at purchase, or depreciation schedule</a:t>
            </a:r>
          </a:p>
          <a:p>
            <a:endParaRPr lang="en-US" altLang="en-US" sz="2800" dirty="0"/>
          </a:p>
          <a:p>
            <a:r>
              <a:rPr lang="en-US" altLang="en-US" sz="2800" dirty="0"/>
              <a:t>Lease terms of office space</a:t>
            </a:r>
          </a:p>
          <a:p>
            <a:endParaRPr lang="en-US" altLang="en-US" sz="2800" dirty="0"/>
          </a:p>
          <a:p>
            <a:r>
              <a:rPr lang="en-US" altLang="en-US" sz="2800" dirty="0"/>
              <a:t>List of staff by position and hourly wage</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1447800" y="609600"/>
            <a:ext cx="7162800" cy="1143000"/>
          </a:xfrm>
        </p:spPr>
        <p:txBody>
          <a:bodyPr/>
          <a:lstStyle/>
          <a:p>
            <a:r>
              <a:rPr lang="en-US" altLang="en-US" dirty="0"/>
              <a:t>Items needed for an Appraisal</a:t>
            </a:r>
          </a:p>
        </p:txBody>
      </p:sp>
      <p:sp>
        <p:nvSpPr>
          <p:cNvPr id="61443" name="Rectangle 3"/>
          <p:cNvSpPr>
            <a:spLocks noGrp="1" noChangeArrowheads="1"/>
          </p:cNvSpPr>
          <p:nvPr>
            <p:ph type="body" idx="1"/>
          </p:nvPr>
        </p:nvSpPr>
        <p:spPr/>
        <p:txBody>
          <a:bodyPr/>
          <a:lstStyle/>
          <a:p>
            <a:r>
              <a:rPr lang="en-US" altLang="en-US" dirty="0"/>
              <a:t>The practice payor mix</a:t>
            </a:r>
          </a:p>
          <a:p>
            <a:endParaRPr lang="en-US" altLang="en-US" dirty="0"/>
          </a:p>
          <a:p>
            <a:r>
              <a:rPr lang="en-US" altLang="en-US" dirty="0"/>
              <a:t>Number of  “active” charts or patients</a:t>
            </a:r>
          </a:p>
          <a:p>
            <a:endParaRPr lang="en-US" altLang="en-US" dirty="0"/>
          </a:p>
          <a:p>
            <a:r>
              <a:rPr lang="en-US" altLang="en-US" dirty="0"/>
              <a:t>Referral patterns</a:t>
            </a:r>
          </a:p>
          <a:p>
            <a:endParaRPr lang="en-US" altLang="en-US" dirty="0"/>
          </a:p>
          <a:p>
            <a:r>
              <a:rPr lang="en-US" altLang="en-US" dirty="0"/>
              <a:t>Unique services or aspects of the practice</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1447800" y="609600"/>
            <a:ext cx="7543800" cy="1143000"/>
          </a:xfrm>
        </p:spPr>
        <p:txBody>
          <a:bodyPr/>
          <a:lstStyle/>
          <a:p>
            <a:r>
              <a:rPr lang="en-US" altLang="en-US" dirty="0"/>
              <a:t>Items needed for an Appraisal</a:t>
            </a:r>
          </a:p>
        </p:txBody>
      </p:sp>
      <p:sp>
        <p:nvSpPr>
          <p:cNvPr id="62467" name="Rectangle 3"/>
          <p:cNvSpPr>
            <a:spLocks noGrp="1" noChangeArrowheads="1"/>
          </p:cNvSpPr>
          <p:nvPr>
            <p:ph type="body" idx="1"/>
          </p:nvPr>
        </p:nvSpPr>
        <p:spPr/>
        <p:txBody>
          <a:bodyPr/>
          <a:lstStyle/>
          <a:p>
            <a:r>
              <a:rPr lang="en-US" altLang="en-US" dirty="0"/>
              <a:t>IPA memberships</a:t>
            </a:r>
          </a:p>
          <a:p>
            <a:endParaRPr lang="en-US" altLang="en-US" dirty="0"/>
          </a:p>
          <a:p>
            <a:r>
              <a:rPr lang="en-US" altLang="en-US" dirty="0"/>
              <a:t>CV, practice brochure, mission statement, strategic plans</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r>
              <a:rPr lang="en-US" altLang="en-US" dirty="0"/>
              <a:t>On-Site Appraisal</a:t>
            </a:r>
          </a:p>
        </p:txBody>
      </p:sp>
      <p:sp>
        <p:nvSpPr>
          <p:cNvPr id="63491" name="Rectangle 3"/>
          <p:cNvSpPr>
            <a:spLocks noGrp="1" noChangeArrowheads="1"/>
          </p:cNvSpPr>
          <p:nvPr>
            <p:ph type="body" idx="1"/>
          </p:nvPr>
        </p:nvSpPr>
        <p:spPr/>
        <p:txBody>
          <a:bodyPr/>
          <a:lstStyle/>
          <a:p>
            <a:r>
              <a:rPr lang="en-US" altLang="en-US" dirty="0"/>
              <a:t>Verification of assets and condition</a:t>
            </a:r>
          </a:p>
          <a:p>
            <a:endParaRPr lang="en-US" altLang="en-US" dirty="0"/>
          </a:p>
          <a:p>
            <a:r>
              <a:rPr lang="en-US" altLang="en-US" dirty="0"/>
              <a:t>Location</a:t>
            </a:r>
          </a:p>
          <a:p>
            <a:endParaRPr lang="en-US" altLang="en-US" dirty="0"/>
          </a:p>
          <a:p>
            <a:r>
              <a:rPr lang="en-US" altLang="en-US" dirty="0"/>
              <a:t>Staff</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en-US" altLang="en-US" dirty="0"/>
              <a:t>On-Site Appraisal</a:t>
            </a:r>
          </a:p>
        </p:txBody>
      </p:sp>
      <p:sp>
        <p:nvSpPr>
          <p:cNvPr id="64515" name="Rectangle 3"/>
          <p:cNvSpPr>
            <a:spLocks noGrp="1" noChangeArrowheads="1"/>
          </p:cNvSpPr>
          <p:nvPr>
            <p:ph type="body" idx="1"/>
          </p:nvPr>
        </p:nvSpPr>
        <p:spPr/>
        <p:txBody>
          <a:bodyPr/>
          <a:lstStyle/>
          <a:p>
            <a:r>
              <a:rPr lang="en-US" altLang="en-US" dirty="0"/>
              <a:t>Ambiance and patient relations</a:t>
            </a:r>
          </a:p>
          <a:p>
            <a:endParaRPr lang="en-US" altLang="en-US" dirty="0"/>
          </a:p>
          <a:p>
            <a:r>
              <a:rPr lang="en-US" altLang="en-US" dirty="0"/>
              <a:t>Marketing and promotion efforts</a:t>
            </a:r>
          </a:p>
          <a:p>
            <a:endParaRPr lang="en-US" altLang="en-US" dirty="0"/>
          </a:p>
          <a:p>
            <a:r>
              <a:rPr lang="en-US" altLang="en-US" dirty="0"/>
              <a:t>Practice systems and operations</a:t>
            </a:r>
          </a:p>
          <a:p>
            <a:endParaRPr lang="en-US" altLang="en-US" dirty="0"/>
          </a:p>
          <a:p>
            <a:r>
              <a:rPr lang="en-US" altLang="en-US" dirty="0"/>
              <a:t>Referral patterns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r>
              <a:rPr lang="en-US" altLang="en-US" dirty="0"/>
              <a:t>On-Site Appraisal</a:t>
            </a:r>
          </a:p>
        </p:txBody>
      </p:sp>
      <p:sp>
        <p:nvSpPr>
          <p:cNvPr id="65539" name="Rectangle 3"/>
          <p:cNvSpPr>
            <a:spLocks noGrp="1" noChangeArrowheads="1"/>
          </p:cNvSpPr>
          <p:nvPr>
            <p:ph type="body" idx="1"/>
          </p:nvPr>
        </p:nvSpPr>
        <p:spPr/>
        <p:txBody>
          <a:bodyPr/>
          <a:lstStyle/>
          <a:p>
            <a:r>
              <a:rPr lang="en-US" altLang="en-US" dirty="0"/>
              <a:t>Medical Records/ EMR</a:t>
            </a:r>
          </a:p>
          <a:p>
            <a:endParaRPr lang="en-US" altLang="en-US" dirty="0"/>
          </a:p>
          <a:p>
            <a:r>
              <a:rPr lang="en-US" altLang="en-US" dirty="0"/>
              <a:t>Unique characteristics of practice</a:t>
            </a:r>
          </a:p>
          <a:p>
            <a:endParaRPr lang="en-US" altLang="en-US" dirty="0"/>
          </a:p>
          <a:p>
            <a:r>
              <a:rPr lang="en-US" altLang="en-US" dirty="0"/>
              <a:t>Competition</a:t>
            </a:r>
          </a:p>
          <a:p>
            <a:endParaRPr lang="en-US" altLang="en-US" dirty="0"/>
          </a:p>
          <a:p>
            <a:r>
              <a:rPr lang="en-US" altLang="en-US" dirty="0"/>
              <a:t>Economic and demographic conditions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1792288" y="5200650"/>
            <a:ext cx="5486400" cy="742950"/>
          </a:xfrm>
        </p:spPr>
        <p:txBody>
          <a:bodyPr/>
          <a:lstStyle/>
          <a:p>
            <a:r>
              <a:rPr lang="en-US" altLang="en-US" dirty="0"/>
              <a:t>                         The Senior Physician</a:t>
            </a:r>
          </a:p>
        </p:txBody>
      </p:sp>
      <p:sp>
        <p:nvSpPr>
          <p:cNvPr id="8196" name="Text Placeholder 3"/>
          <p:cNvSpPr>
            <a:spLocks noGrp="1"/>
          </p:cNvSpPr>
          <p:nvPr>
            <p:ph type="body" sz="half" idx="2"/>
          </p:nvPr>
        </p:nvSpPr>
        <p:spPr>
          <a:xfrm>
            <a:off x="1524000" y="6019800"/>
            <a:ext cx="5486400" cy="685800"/>
          </a:xfrm>
        </p:spPr>
        <p:txBody>
          <a:bodyPr/>
          <a:lstStyle/>
          <a:p>
            <a:r>
              <a:rPr lang="en-US" altLang="en-US" dirty="0"/>
              <a:t>	 Why slow down when you are having fun??????? </a:t>
            </a:r>
          </a:p>
        </p:txBody>
      </p:sp>
      <p:sp>
        <p:nvSpPr>
          <p:cNvPr id="8197"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kumimoji="1" sz="3200">
                <a:solidFill>
                  <a:schemeClr val="tx1"/>
                </a:solidFill>
                <a:latin typeface="Impact" pitchFamily="34" charset="0"/>
              </a:defRPr>
            </a:lvl1pPr>
            <a:lvl2pPr marL="742950" indent="-285750">
              <a:spcBef>
                <a:spcPct val="20000"/>
              </a:spcBef>
              <a:buChar char="–"/>
              <a:defRPr kumimoji="1" sz="2800">
                <a:solidFill>
                  <a:schemeClr val="tx1"/>
                </a:solidFill>
                <a:latin typeface="Impact" pitchFamily="34" charset="0"/>
              </a:defRPr>
            </a:lvl2pPr>
            <a:lvl3pPr marL="1143000" indent="-228600">
              <a:spcBef>
                <a:spcPct val="20000"/>
              </a:spcBef>
              <a:buChar char="•"/>
              <a:defRPr kumimoji="1" sz="2400">
                <a:solidFill>
                  <a:schemeClr val="tx1"/>
                </a:solidFill>
                <a:latin typeface="Impact" pitchFamily="34" charset="0"/>
              </a:defRPr>
            </a:lvl3pPr>
            <a:lvl4pPr marL="1600200" indent="-228600">
              <a:spcBef>
                <a:spcPct val="20000"/>
              </a:spcBef>
              <a:buChar char="–"/>
              <a:defRPr kumimoji="1" sz="2000">
                <a:solidFill>
                  <a:schemeClr val="tx1"/>
                </a:solidFill>
                <a:latin typeface="Impact" pitchFamily="34" charset="0"/>
              </a:defRPr>
            </a:lvl4pPr>
            <a:lvl5pPr marL="2057400" indent="-228600">
              <a:spcBef>
                <a:spcPct val="20000"/>
              </a:spcBef>
              <a:buChar char="»"/>
              <a:defRPr kumimoji="1" sz="2000">
                <a:solidFill>
                  <a:schemeClr val="tx1"/>
                </a:solidFill>
                <a:latin typeface="Impact" pitchFamily="34" charset="0"/>
              </a:defRPr>
            </a:lvl5pPr>
            <a:lvl6pPr marL="2514600" indent="-228600" eaLnBrk="0" fontAlgn="base" hangingPunct="0">
              <a:spcBef>
                <a:spcPct val="20000"/>
              </a:spcBef>
              <a:spcAft>
                <a:spcPct val="0"/>
              </a:spcAft>
              <a:buChar char="»"/>
              <a:defRPr kumimoji="1" sz="2000">
                <a:solidFill>
                  <a:schemeClr val="tx1"/>
                </a:solidFill>
                <a:latin typeface="Impact" pitchFamily="34" charset="0"/>
              </a:defRPr>
            </a:lvl6pPr>
            <a:lvl7pPr marL="2971800" indent="-228600" eaLnBrk="0" fontAlgn="base" hangingPunct="0">
              <a:spcBef>
                <a:spcPct val="20000"/>
              </a:spcBef>
              <a:spcAft>
                <a:spcPct val="0"/>
              </a:spcAft>
              <a:buChar char="»"/>
              <a:defRPr kumimoji="1" sz="2000">
                <a:solidFill>
                  <a:schemeClr val="tx1"/>
                </a:solidFill>
                <a:latin typeface="Impact" pitchFamily="34" charset="0"/>
              </a:defRPr>
            </a:lvl7pPr>
            <a:lvl8pPr marL="3429000" indent="-228600" eaLnBrk="0" fontAlgn="base" hangingPunct="0">
              <a:spcBef>
                <a:spcPct val="20000"/>
              </a:spcBef>
              <a:spcAft>
                <a:spcPct val="0"/>
              </a:spcAft>
              <a:buChar char="»"/>
              <a:defRPr kumimoji="1" sz="2000">
                <a:solidFill>
                  <a:schemeClr val="tx1"/>
                </a:solidFill>
                <a:latin typeface="Impact" pitchFamily="34" charset="0"/>
              </a:defRPr>
            </a:lvl8pPr>
            <a:lvl9pPr marL="3886200" indent="-228600" eaLnBrk="0" fontAlgn="base" hangingPunct="0">
              <a:spcBef>
                <a:spcPct val="20000"/>
              </a:spcBef>
              <a:spcAft>
                <a:spcPct val="0"/>
              </a:spcAft>
              <a:buChar char="»"/>
              <a:defRPr kumimoji="1" sz="2000">
                <a:solidFill>
                  <a:schemeClr val="tx1"/>
                </a:solidFill>
                <a:latin typeface="Impact" pitchFamily="34" charset="0"/>
              </a:defRPr>
            </a:lvl9pPr>
          </a:lstStyle>
          <a:p>
            <a:pPr eaLnBrk="1" hangingPunct="1">
              <a:spcBef>
                <a:spcPct val="0"/>
              </a:spcBef>
              <a:buFontTx/>
              <a:buNone/>
            </a:pPr>
            <a:endParaRPr kumimoji="0" lang="en-US" altLang="en-US" sz="1800" dirty="0">
              <a:latin typeface="Arial" charset="0"/>
              <a:cs typeface="Arial" charset="0"/>
            </a:endParaRPr>
          </a:p>
        </p:txBody>
      </p:sp>
      <p:pic>
        <p:nvPicPr>
          <p:cNvPr id="8198" name="il_fi" descr="http://www.featurepics.com/FI/Thumb300/20080317/Old-Doctor-654871.jpg"/>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286000" y="228600"/>
            <a:ext cx="4191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9" name="Rectangle 3"/>
          <p:cNvSpPr>
            <a:spLocks noChangeArrowheads="1"/>
          </p:cNvSpPr>
          <p:nvPr/>
        </p:nvSpPr>
        <p:spPr bwMode="auto">
          <a:xfrm>
            <a:off x="0" y="47434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kumimoji="1" sz="3200">
                <a:solidFill>
                  <a:schemeClr val="tx1"/>
                </a:solidFill>
                <a:latin typeface="Impact" pitchFamily="34" charset="0"/>
              </a:defRPr>
            </a:lvl1pPr>
            <a:lvl2pPr marL="742950" indent="-285750">
              <a:spcBef>
                <a:spcPct val="20000"/>
              </a:spcBef>
              <a:buChar char="–"/>
              <a:defRPr kumimoji="1" sz="2800">
                <a:solidFill>
                  <a:schemeClr val="tx1"/>
                </a:solidFill>
                <a:latin typeface="Impact" pitchFamily="34" charset="0"/>
              </a:defRPr>
            </a:lvl2pPr>
            <a:lvl3pPr marL="1143000" indent="-228600">
              <a:spcBef>
                <a:spcPct val="20000"/>
              </a:spcBef>
              <a:buChar char="•"/>
              <a:defRPr kumimoji="1" sz="2400">
                <a:solidFill>
                  <a:schemeClr val="tx1"/>
                </a:solidFill>
                <a:latin typeface="Impact" pitchFamily="34" charset="0"/>
              </a:defRPr>
            </a:lvl3pPr>
            <a:lvl4pPr marL="1600200" indent="-228600">
              <a:spcBef>
                <a:spcPct val="20000"/>
              </a:spcBef>
              <a:buChar char="–"/>
              <a:defRPr kumimoji="1" sz="2000">
                <a:solidFill>
                  <a:schemeClr val="tx1"/>
                </a:solidFill>
                <a:latin typeface="Impact" pitchFamily="34" charset="0"/>
              </a:defRPr>
            </a:lvl4pPr>
            <a:lvl5pPr marL="2057400" indent="-228600">
              <a:spcBef>
                <a:spcPct val="20000"/>
              </a:spcBef>
              <a:buChar char="»"/>
              <a:defRPr kumimoji="1" sz="2000">
                <a:solidFill>
                  <a:schemeClr val="tx1"/>
                </a:solidFill>
                <a:latin typeface="Impact" pitchFamily="34" charset="0"/>
              </a:defRPr>
            </a:lvl5pPr>
            <a:lvl6pPr marL="2514600" indent="-228600" eaLnBrk="0" fontAlgn="base" hangingPunct="0">
              <a:spcBef>
                <a:spcPct val="20000"/>
              </a:spcBef>
              <a:spcAft>
                <a:spcPct val="0"/>
              </a:spcAft>
              <a:buChar char="»"/>
              <a:defRPr kumimoji="1" sz="2000">
                <a:solidFill>
                  <a:schemeClr val="tx1"/>
                </a:solidFill>
                <a:latin typeface="Impact" pitchFamily="34" charset="0"/>
              </a:defRPr>
            </a:lvl6pPr>
            <a:lvl7pPr marL="2971800" indent="-228600" eaLnBrk="0" fontAlgn="base" hangingPunct="0">
              <a:spcBef>
                <a:spcPct val="20000"/>
              </a:spcBef>
              <a:spcAft>
                <a:spcPct val="0"/>
              </a:spcAft>
              <a:buChar char="»"/>
              <a:defRPr kumimoji="1" sz="2000">
                <a:solidFill>
                  <a:schemeClr val="tx1"/>
                </a:solidFill>
                <a:latin typeface="Impact" pitchFamily="34" charset="0"/>
              </a:defRPr>
            </a:lvl7pPr>
            <a:lvl8pPr marL="3429000" indent="-228600" eaLnBrk="0" fontAlgn="base" hangingPunct="0">
              <a:spcBef>
                <a:spcPct val="20000"/>
              </a:spcBef>
              <a:spcAft>
                <a:spcPct val="0"/>
              </a:spcAft>
              <a:buChar char="»"/>
              <a:defRPr kumimoji="1" sz="2000">
                <a:solidFill>
                  <a:schemeClr val="tx1"/>
                </a:solidFill>
                <a:latin typeface="Impact" pitchFamily="34" charset="0"/>
              </a:defRPr>
            </a:lvl8pPr>
            <a:lvl9pPr marL="3886200" indent="-228600" eaLnBrk="0" fontAlgn="base" hangingPunct="0">
              <a:spcBef>
                <a:spcPct val="20000"/>
              </a:spcBef>
              <a:spcAft>
                <a:spcPct val="0"/>
              </a:spcAft>
              <a:buChar char="»"/>
              <a:defRPr kumimoji="1" sz="2000">
                <a:solidFill>
                  <a:schemeClr val="tx1"/>
                </a:solidFill>
                <a:latin typeface="Impact" pitchFamily="34" charset="0"/>
              </a:defRPr>
            </a:lvl9pPr>
          </a:lstStyle>
          <a:p>
            <a:pPr eaLnBrk="1" hangingPunct="1">
              <a:spcBef>
                <a:spcPct val="0"/>
              </a:spcBef>
              <a:buFontTx/>
              <a:buNone/>
            </a:pPr>
            <a:endParaRPr kumimoji="0" lang="en-US" altLang="en-US" sz="1800" dirty="0">
              <a:latin typeface="Arial" charset="0"/>
              <a:cs typeface="Arial"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r>
              <a:rPr lang="en-US" altLang="en-US" dirty="0"/>
              <a:t>Quality of Appraisal</a:t>
            </a:r>
          </a:p>
        </p:txBody>
      </p:sp>
      <p:sp>
        <p:nvSpPr>
          <p:cNvPr id="66563" name="Rectangle 3"/>
          <p:cNvSpPr>
            <a:spLocks noGrp="1" noChangeArrowheads="1"/>
          </p:cNvSpPr>
          <p:nvPr>
            <p:ph type="body" idx="1"/>
          </p:nvPr>
        </p:nvSpPr>
        <p:spPr/>
        <p:txBody>
          <a:bodyPr/>
          <a:lstStyle/>
          <a:p>
            <a:pPr>
              <a:lnSpc>
                <a:spcPct val="90000"/>
              </a:lnSpc>
            </a:pPr>
            <a:r>
              <a:rPr lang="en-US" altLang="en-US" sz="2800" dirty="0"/>
              <a:t>Appraisal should assign a value to the assets to be included in the sale</a:t>
            </a:r>
          </a:p>
          <a:p>
            <a:pPr>
              <a:lnSpc>
                <a:spcPct val="90000"/>
              </a:lnSpc>
            </a:pPr>
            <a:endParaRPr lang="en-US" altLang="en-US" sz="2800" dirty="0"/>
          </a:p>
          <a:p>
            <a:pPr>
              <a:lnSpc>
                <a:spcPct val="90000"/>
              </a:lnSpc>
            </a:pPr>
            <a:r>
              <a:rPr lang="en-US" altLang="en-US" sz="2800" dirty="0"/>
              <a:t>An appraisal is only as good as the skill of the appraiser, and the information upon which the appraisal is based.</a:t>
            </a:r>
          </a:p>
          <a:p>
            <a:pPr>
              <a:lnSpc>
                <a:spcPct val="90000"/>
              </a:lnSpc>
            </a:pPr>
            <a:endParaRPr lang="en-US" altLang="en-US" sz="2800" dirty="0"/>
          </a:p>
          <a:p>
            <a:pPr>
              <a:lnSpc>
                <a:spcPct val="90000"/>
              </a:lnSpc>
            </a:pPr>
            <a:r>
              <a:rPr lang="en-US" altLang="en-US" sz="2800" dirty="0"/>
              <a:t>The sales price is determined by what a buyer is willing to pay, and what the seller will accept</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r>
              <a:rPr lang="en-US" altLang="en-US" dirty="0"/>
              <a:t>Methods to Value a Practice</a:t>
            </a:r>
          </a:p>
        </p:txBody>
      </p:sp>
      <p:sp>
        <p:nvSpPr>
          <p:cNvPr id="67587" name="Rectangle 3"/>
          <p:cNvSpPr>
            <a:spLocks noGrp="1" noChangeArrowheads="1"/>
          </p:cNvSpPr>
          <p:nvPr>
            <p:ph type="body" idx="1"/>
          </p:nvPr>
        </p:nvSpPr>
        <p:spPr>
          <a:xfrm>
            <a:off x="1371600" y="1752600"/>
            <a:ext cx="7772400" cy="4495800"/>
          </a:xfrm>
        </p:spPr>
        <p:txBody>
          <a:bodyPr/>
          <a:lstStyle/>
          <a:p>
            <a:r>
              <a:rPr lang="en-US" altLang="en-US" dirty="0"/>
              <a:t>Rule of Thumb</a:t>
            </a:r>
          </a:p>
          <a:p>
            <a:endParaRPr lang="en-US" altLang="en-US" dirty="0"/>
          </a:p>
          <a:p>
            <a:r>
              <a:rPr lang="en-US" altLang="en-US" dirty="0"/>
              <a:t>Comparable Sales Method – Market Approach </a:t>
            </a:r>
          </a:p>
          <a:p>
            <a:endParaRPr lang="en-US" altLang="en-US" dirty="0"/>
          </a:p>
          <a:p>
            <a:r>
              <a:rPr lang="en-US" altLang="en-US" dirty="0"/>
              <a:t> Income Method</a:t>
            </a:r>
          </a:p>
          <a:p>
            <a:endParaRPr lang="en-US" altLang="en-US" dirty="0"/>
          </a:p>
          <a:p>
            <a:r>
              <a:rPr lang="en-US" altLang="en-US" dirty="0"/>
              <a:t>Discounted Cash flow or Excess Earnings</a:t>
            </a:r>
          </a:p>
          <a:p>
            <a:endParaRPr lang="en-US" altLang="en-US"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24843-347A-497E-8EB9-11FF1E7C90EB}"/>
              </a:ext>
            </a:extLst>
          </p:cNvPr>
          <p:cNvSpPr>
            <a:spLocks noGrp="1"/>
          </p:cNvSpPr>
          <p:nvPr>
            <p:ph type="title"/>
          </p:nvPr>
        </p:nvSpPr>
        <p:spPr>
          <a:xfrm>
            <a:off x="1676400" y="762000"/>
            <a:ext cx="7010400" cy="1143000"/>
          </a:xfrm>
        </p:spPr>
        <p:txBody>
          <a:bodyPr/>
          <a:lstStyle/>
          <a:p>
            <a:pPr>
              <a:defRPr/>
            </a:pPr>
            <a:r>
              <a:rPr lang="en-US" dirty="0">
                <a:solidFill>
                  <a:srgbClr val="FF33CC"/>
                </a:solidFill>
              </a:rPr>
              <a:t>Private Equity</a:t>
            </a:r>
          </a:p>
        </p:txBody>
      </p:sp>
      <p:sp>
        <p:nvSpPr>
          <p:cNvPr id="52227" name="Content Placeholder 2"/>
          <p:cNvSpPr>
            <a:spLocks noGrp="1"/>
          </p:cNvSpPr>
          <p:nvPr>
            <p:ph idx="1"/>
          </p:nvPr>
        </p:nvSpPr>
        <p:spPr>
          <a:xfrm>
            <a:off x="1752600" y="1752600"/>
            <a:ext cx="7010400" cy="4267200"/>
          </a:xfrm>
        </p:spPr>
        <p:txBody>
          <a:bodyPr/>
          <a:lstStyle/>
          <a:p>
            <a:pPr marL="0" indent="0">
              <a:buNone/>
            </a:pPr>
            <a:endParaRPr lang="en-US" altLang="en-US" dirty="0"/>
          </a:p>
          <a:p>
            <a:r>
              <a:rPr lang="en-US" altLang="en-US" dirty="0"/>
              <a:t>Excellent strategy – &lt;3 years left in practice</a:t>
            </a:r>
          </a:p>
          <a:p>
            <a:endParaRPr lang="en-US" altLang="en-US" dirty="0"/>
          </a:p>
          <a:p>
            <a:r>
              <a:rPr lang="en-US" altLang="en-US" dirty="0"/>
              <a:t>Medium strategy  – 3-10 years left</a:t>
            </a:r>
          </a:p>
          <a:p>
            <a:endParaRPr lang="en-US" altLang="en-US" dirty="0"/>
          </a:p>
          <a:p>
            <a:r>
              <a:rPr lang="en-US" altLang="en-US" dirty="0"/>
              <a:t>Think carefully     &gt; 10 years in practice</a:t>
            </a:r>
          </a:p>
        </p:txBody>
      </p:sp>
      <p:sp>
        <p:nvSpPr>
          <p:cNvPr id="52229" name="Slide Number Placeholder 1"/>
          <p:cNvSpPr txBox="1">
            <a:spLocks noChangeArrowheads="1"/>
          </p:cNvSpPr>
          <p:nvPr/>
        </p:nvSpPr>
        <p:spPr bwMode="auto">
          <a:xfrm>
            <a:off x="8382000" y="611187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bg1"/>
                </a:solidFill>
                <a:latin typeface="Times New Roman" pitchFamily="18" charset="0"/>
                <a:cs typeface="Times New Roman" pitchFamily="18" charset="0"/>
              </a:defRPr>
            </a:lvl1pPr>
            <a:lvl2pPr marL="742950" indent="-285750">
              <a:spcBef>
                <a:spcPct val="20000"/>
              </a:spcBef>
              <a:buFont typeface="Arial" charset="0"/>
              <a:buChar char="–"/>
              <a:defRPr sz="2800">
                <a:solidFill>
                  <a:schemeClr val="bg1"/>
                </a:solidFill>
                <a:latin typeface="Times New Roman" pitchFamily="18" charset="0"/>
                <a:cs typeface="Times New Roman" pitchFamily="18" charset="0"/>
              </a:defRPr>
            </a:lvl2pPr>
            <a:lvl3pPr marL="1143000" indent="-228600">
              <a:spcBef>
                <a:spcPct val="20000"/>
              </a:spcBef>
              <a:buFont typeface="Arial" charset="0"/>
              <a:buChar char="•"/>
              <a:defRPr sz="2400">
                <a:solidFill>
                  <a:schemeClr val="bg1"/>
                </a:solidFill>
                <a:latin typeface="Times New Roman" pitchFamily="18" charset="0"/>
                <a:cs typeface="Times New Roman" pitchFamily="18" charset="0"/>
              </a:defRPr>
            </a:lvl3pPr>
            <a:lvl4pPr marL="1600200" indent="-228600">
              <a:spcBef>
                <a:spcPct val="20000"/>
              </a:spcBef>
              <a:buFont typeface="Arial" charset="0"/>
              <a:buChar char="–"/>
              <a:defRPr sz="2000">
                <a:solidFill>
                  <a:schemeClr val="bg1"/>
                </a:solidFill>
                <a:latin typeface="Times New Roman" pitchFamily="18" charset="0"/>
                <a:cs typeface="Times New Roman" pitchFamily="18" charset="0"/>
              </a:defRPr>
            </a:lvl4pPr>
            <a:lvl5pPr marL="2057400" indent="-228600">
              <a:spcBef>
                <a:spcPct val="20000"/>
              </a:spcBef>
              <a:buFont typeface="Arial" charset="0"/>
              <a:buChar char="»"/>
              <a:defRPr sz="2000">
                <a:solidFill>
                  <a:schemeClr val="bg1"/>
                </a:solidFill>
                <a:latin typeface="Times New Roman" pitchFamily="18" charset="0"/>
                <a:cs typeface="Times New Roman" pitchFamily="18" charset="0"/>
              </a:defRPr>
            </a:lvl5pPr>
            <a:lvl6pPr marL="2514600" indent="-228600" eaLnBrk="0" fontAlgn="base" hangingPunct="0">
              <a:spcBef>
                <a:spcPct val="20000"/>
              </a:spcBef>
              <a:spcAft>
                <a:spcPct val="0"/>
              </a:spcAft>
              <a:buFont typeface="Arial" charset="0"/>
              <a:buChar char="»"/>
              <a:defRPr sz="2000">
                <a:solidFill>
                  <a:schemeClr val="bg1"/>
                </a:solidFill>
                <a:latin typeface="Times New Roman" pitchFamily="18" charset="0"/>
                <a:cs typeface="Times New Roman" pitchFamily="18" charset="0"/>
              </a:defRPr>
            </a:lvl6pPr>
            <a:lvl7pPr marL="2971800" indent="-228600" eaLnBrk="0" fontAlgn="base" hangingPunct="0">
              <a:spcBef>
                <a:spcPct val="20000"/>
              </a:spcBef>
              <a:spcAft>
                <a:spcPct val="0"/>
              </a:spcAft>
              <a:buFont typeface="Arial" charset="0"/>
              <a:buChar char="»"/>
              <a:defRPr sz="2000">
                <a:solidFill>
                  <a:schemeClr val="bg1"/>
                </a:solidFill>
                <a:latin typeface="Times New Roman" pitchFamily="18" charset="0"/>
                <a:cs typeface="Times New Roman" pitchFamily="18" charset="0"/>
              </a:defRPr>
            </a:lvl7pPr>
            <a:lvl8pPr marL="3429000" indent="-228600" eaLnBrk="0" fontAlgn="base" hangingPunct="0">
              <a:spcBef>
                <a:spcPct val="20000"/>
              </a:spcBef>
              <a:spcAft>
                <a:spcPct val="0"/>
              </a:spcAft>
              <a:buFont typeface="Arial" charset="0"/>
              <a:buChar char="»"/>
              <a:defRPr sz="2000">
                <a:solidFill>
                  <a:schemeClr val="bg1"/>
                </a:solidFill>
                <a:latin typeface="Times New Roman" pitchFamily="18" charset="0"/>
                <a:cs typeface="Times New Roman" pitchFamily="18" charset="0"/>
              </a:defRPr>
            </a:lvl8pPr>
            <a:lvl9pPr marL="3886200" indent="-228600" eaLnBrk="0" fontAlgn="base" hangingPunct="0">
              <a:spcBef>
                <a:spcPct val="20000"/>
              </a:spcBef>
              <a:spcAft>
                <a:spcPct val="0"/>
              </a:spcAft>
              <a:buFont typeface="Arial" charset="0"/>
              <a:buChar char="»"/>
              <a:defRPr sz="2000">
                <a:solidFill>
                  <a:schemeClr val="bg1"/>
                </a:solidFill>
                <a:latin typeface="Times New Roman" pitchFamily="18" charset="0"/>
                <a:cs typeface="Times New Roman" pitchFamily="18" charset="0"/>
              </a:defRPr>
            </a:lvl9pPr>
          </a:lstStyle>
          <a:p>
            <a:pPr>
              <a:spcBef>
                <a:spcPct val="0"/>
              </a:spcBef>
              <a:buFontTx/>
              <a:buNone/>
            </a:pPr>
            <a:fld id="{7493E639-3621-4F59-8950-767418DAABC6}" type="slidenum">
              <a:rPr lang="en-US" altLang="en-US" sz="2400">
                <a:solidFill>
                  <a:schemeClr val="tx1"/>
                </a:solidFill>
              </a:rPr>
              <a:pPr>
                <a:spcBef>
                  <a:spcPct val="0"/>
                </a:spcBef>
                <a:buFontTx/>
                <a:buNone/>
              </a:pPr>
              <a:t>72</a:t>
            </a:fld>
            <a:endParaRPr lang="en-US" altLang="en-US" sz="2400" dirty="0">
              <a:solidFill>
                <a:schemeClr val="tx1"/>
              </a:solidFill>
            </a:endParaRPr>
          </a:p>
        </p:txBody>
      </p:sp>
    </p:spTree>
    <p:extLst>
      <p:ext uri="{BB962C8B-B14F-4D97-AF65-F5344CB8AC3E}">
        <p14:creationId xmlns:p14="http://schemas.microsoft.com/office/powerpoint/2010/main" val="23570704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47F721-FA82-4FC7-9192-0F8DAE9078C9}"/>
              </a:ext>
            </a:extLst>
          </p:cNvPr>
          <p:cNvSpPr>
            <a:spLocks noGrp="1"/>
          </p:cNvSpPr>
          <p:nvPr>
            <p:ph type="sldNum" sz="quarter" idx="10"/>
          </p:nvPr>
        </p:nvSpPr>
        <p:spPr/>
        <p:txBody>
          <a:bodyPr/>
          <a:lstStyle/>
          <a:p>
            <a:fld id="{2DD90FE8-495D-4CED-B8DD-DF6CEF082A18}" type="slidenum">
              <a:rPr lang="en-US" altLang="en-US" smtClean="0"/>
              <a:pPr/>
              <a:t>73</a:t>
            </a:fld>
            <a:endParaRPr lang="en-US" altLang="en-US" dirty="0"/>
          </a:p>
        </p:txBody>
      </p:sp>
      <p:graphicFrame>
        <p:nvGraphicFramePr>
          <p:cNvPr id="3" name="Table 2">
            <a:extLst>
              <a:ext uri="{FF2B5EF4-FFF2-40B4-BE49-F238E27FC236}">
                <a16:creationId xmlns:a16="http://schemas.microsoft.com/office/drawing/2014/main" id="{9C084FE6-F795-4D85-AABC-7B1666BF3B19}"/>
              </a:ext>
            </a:extLst>
          </p:cNvPr>
          <p:cNvGraphicFramePr>
            <a:graphicFrameLocks noGrp="1"/>
          </p:cNvGraphicFramePr>
          <p:nvPr>
            <p:extLst>
              <p:ext uri="{D42A27DB-BD31-4B8C-83A1-F6EECF244321}">
                <p14:modId xmlns:p14="http://schemas.microsoft.com/office/powerpoint/2010/main" val="701785851"/>
              </p:ext>
            </p:extLst>
          </p:nvPr>
        </p:nvGraphicFramePr>
        <p:xfrm>
          <a:off x="1066801" y="152400"/>
          <a:ext cx="8077199" cy="6629397"/>
        </p:xfrm>
        <a:graphic>
          <a:graphicData uri="http://schemas.openxmlformats.org/drawingml/2006/table">
            <a:tbl>
              <a:tblPr>
                <a:tableStyleId>{5C22544A-7EE6-4342-B048-85BDC9FD1C3A}</a:tableStyleId>
              </a:tblPr>
              <a:tblGrid>
                <a:gridCol w="893178">
                  <a:extLst>
                    <a:ext uri="{9D8B030D-6E8A-4147-A177-3AD203B41FA5}">
                      <a16:colId xmlns:a16="http://schemas.microsoft.com/office/drawing/2014/main" val="383314820"/>
                    </a:ext>
                  </a:extLst>
                </a:gridCol>
                <a:gridCol w="529291">
                  <a:extLst>
                    <a:ext uri="{9D8B030D-6E8A-4147-A177-3AD203B41FA5}">
                      <a16:colId xmlns:a16="http://schemas.microsoft.com/office/drawing/2014/main" val="2341261396"/>
                    </a:ext>
                  </a:extLst>
                </a:gridCol>
                <a:gridCol w="992420">
                  <a:extLst>
                    <a:ext uri="{9D8B030D-6E8A-4147-A177-3AD203B41FA5}">
                      <a16:colId xmlns:a16="http://schemas.microsoft.com/office/drawing/2014/main" val="1743901359"/>
                    </a:ext>
                  </a:extLst>
                </a:gridCol>
                <a:gridCol w="951068">
                  <a:extLst>
                    <a:ext uri="{9D8B030D-6E8A-4147-A177-3AD203B41FA5}">
                      <a16:colId xmlns:a16="http://schemas.microsoft.com/office/drawing/2014/main" val="3176825553"/>
                    </a:ext>
                  </a:extLst>
                </a:gridCol>
                <a:gridCol w="628533">
                  <a:extLst>
                    <a:ext uri="{9D8B030D-6E8A-4147-A177-3AD203B41FA5}">
                      <a16:colId xmlns:a16="http://schemas.microsoft.com/office/drawing/2014/main" val="520908464"/>
                    </a:ext>
                  </a:extLst>
                </a:gridCol>
                <a:gridCol w="617507">
                  <a:extLst>
                    <a:ext uri="{9D8B030D-6E8A-4147-A177-3AD203B41FA5}">
                      <a16:colId xmlns:a16="http://schemas.microsoft.com/office/drawing/2014/main" val="3980362586"/>
                    </a:ext>
                  </a:extLst>
                </a:gridCol>
                <a:gridCol w="818747">
                  <a:extLst>
                    <a:ext uri="{9D8B030D-6E8A-4147-A177-3AD203B41FA5}">
                      <a16:colId xmlns:a16="http://schemas.microsoft.com/office/drawing/2014/main" val="1075469836"/>
                    </a:ext>
                  </a:extLst>
                </a:gridCol>
                <a:gridCol w="529291">
                  <a:extLst>
                    <a:ext uri="{9D8B030D-6E8A-4147-A177-3AD203B41FA5}">
                      <a16:colId xmlns:a16="http://schemas.microsoft.com/office/drawing/2014/main" val="4180850275"/>
                    </a:ext>
                  </a:extLst>
                </a:gridCol>
                <a:gridCol w="529291">
                  <a:extLst>
                    <a:ext uri="{9D8B030D-6E8A-4147-A177-3AD203B41FA5}">
                      <a16:colId xmlns:a16="http://schemas.microsoft.com/office/drawing/2014/main" val="1772901734"/>
                    </a:ext>
                  </a:extLst>
                </a:gridCol>
                <a:gridCol w="529291">
                  <a:extLst>
                    <a:ext uri="{9D8B030D-6E8A-4147-A177-3AD203B41FA5}">
                      <a16:colId xmlns:a16="http://schemas.microsoft.com/office/drawing/2014/main" val="1927824348"/>
                    </a:ext>
                  </a:extLst>
                </a:gridCol>
                <a:gridCol w="529291">
                  <a:extLst>
                    <a:ext uri="{9D8B030D-6E8A-4147-A177-3AD203B41FA5}">
                      <a16:colId xmlns:a16="http://schemas.microsoft.com/office/drawing/2014/main" val="230889796"/>
                    </a:ext>
                  </a:extLst>
                </a:gridCol>
                <a:gridCol w="529291">
                  <a:extLst>
                    <a:ext uri="{9D8B030D-6E8A-4147-A177-3AD203B41FA5}">
                      <a16:colId xmlns:a16="http://schemas.microsoft.com/office/drawing/2014/main" val="2330289840"/>
                    </a:ext>
                  </a:extLst>
                </a:gridCol>
              </a:tblGrid>
              <a:tr h="288618">
                <a:tc>
                  <a:txBody>
                    <a:bodyPr/>
                    <a:lstStyle/>
                    <a:p>
                      <a:pPr algn="l" fontAlgn="b"/>
                      <a:r>
                        <a:rPr lang="en-US" sz="800" u="none" strike="noStrike" dirty="0">
                          <a:effectLst/>
                        </a:rPr>
                        <a:t> </a:t>
                      </a:r>
                      <a:endParaRPr lang="en-US" sz="80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r>
                        <a:rPr lang="en-US" sz="800" u="none" strike="noStrike" dirty="0">
                          <a:effectLst/>
                        </a:rPr>
                        <a:t> </a:t>
                      </a:r>
                      <a:endParaRPr lang="en-US" sz="80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r>
                        <a:rPr lang="en-US" sz="800" u="none" strike="noStrike" dirty="0">
                          <a:effectLst/>
                        </a:rPr>
                        <a:t> </a:t>
                      </a:r>
                      <a:endParaRPr lang="en-US" sz="80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r>
                        <a:rPr lang="en-US" sz="800" u="none" strike="noStrike" dirty="0">
                          <a:effectLst/>
                        </a:rPr>
                        <a:t> </a:t>
                      </a:r>
                      <a:endParaRPr lang="en-US" sz="80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r>
                        <a:rPr lang="en-US" sz="800" u="none" strike="noStrike" dirty="0">
                          <a:effectLst/>
                        </a:rPr>
                        <a:t> </a:t>
                      </a:r>
                      <a:endParaRPr lang="en-US" sz="80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r>
                        <a:rPr lang="en-US" sz="800" u="none" strike="noStrike" dirty="0">
                          <a:effectLst/>
                        </a:rPr>
                        <a:t> </a:t>
                      </a:r>
                      <a:endParaRPr lang="en-US" sz="80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r>
                        <a:rPr lang="en-US" sz="800" u="none" strike="noStrike" dirty="0">
                          <a:effectLst/>
                        </a:rPr>
                        <a:t> </a:t>
                      </a:r>
                      <a:endParaRPr lang="en-US" sz="80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r>
                        <a:rPr lang="en-US" sz="800" u="none" strike="noStrike" dirty="0">
                          <a:effectLst/>
                        </a:rPr>
                        <a:t> </a:t>
                      </a:r>
                      <a:endParaRPr lang="en-US" sz="80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r>
                        <a:rPr lang="en-US" sz="800" u="none" strike="noStrike" dirty="0">
                          <a:effectLst/>
                        </a:rPr>
                        <a:t> </a:t>
                      </a:r>
                      <a:endParaRPr lang="en-US" sz="80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r>
                        <a:rPr lang="en-US" sz="800" u="none" strike="noStrike" dirty="0">
                          <a:effectLst/>
                        </a:rPr>
                        <a:t> </a:t>
                      </a:r>
                      <a:endParaRPr lang="en-US" sz="80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r>
                        <a:rPr lang="en-US" sz="800" u="none" strike="noStrike" dirty="0">
                          <a:effectLst/>
                        </a:rPr>
                        <a:t> </a:t>
                      </a:r>
                      <a:endParaRPr lang="en-US" sz="80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r>
                        <a:rPr lang="en-US" sz="800" u="none" strike="noStrike" dirty="0">
                          <a:effectLst/>
                        </a:rPr>
                        <a:t> </a:t>
                      </a:r>
                      <a:endParaRPr lang="en-US" sz="800" b="0" i="0" u="none" strike="noStrike" dirty="0">
                        <a:solidFill>
                          <a:srgbClr val="000000"/>
                        </a:solidFill>
                        <a:effectLst/>
                        <a:latin typeface="Times New Roman" panose="02020603050405020304" pitchFamily="18" charset="0"/>
                      </a:endParaRPr>
                    </a:p>
                  </a:txBody>
                  <a:tcPr marL="6580" marR="6580" marT="6580" marB="0" anchor="b"/>
                </a:tc>
                <a:extLst>
                  <a:ext uri="{0D108BD9-81ED-4DB2-BD59-A6C34878D82A}">
                    <a16:rowId xmlns:a16="http://schemas.microsoft.com/office/drawing/2014/main" val="1199177286"/>
                  </a:ext>
                </a:extLst>
              </a:tr>
              <a:tr h="288618">
                <a:tc>
                  <a:txBody>
                    <a:bodyPr/>
                    <a:lstStyle/>
                    <a:p>
                      <a:pPr algn="l" fontAlgn="b"/>
                      <a:r>
                        <a:rPr lang="en-US" sz="1050" u="none" strike="noStrike" dirty="0">
                          <a:effectLst/>
                        </a:rPr>
                        <a:t> </a:t>
                      </a:r>
                      <a:endParaRPr lang="en-US" sz="1050" b="1"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r>
                        <a:rPr lang="en-US" sz="1050" u="none" strike="noStrike" dirty="0">
                          <a:effectLst/>
                        </a:rPr>
                        <a:t> </a:t>
                      </a:r>
                      <a:endParaRPr lang="en-US" sz="1050" b="1" i="0" u="none" strike="noStrike" dirty="0">
                        <a:solidFill>
                          <a:srgbClr val="000000"/>
                        </a:solidFill>
                        <a:effectLst/>
                        <a:latin typeface="Times New Roman" panose="02020603050405020304" pitchFamily="18" charset="0"/>
                      </a:endParaRPr>
                    </a:p>
                  </a:txBody>
                  <a:tcPr marL="6580" marR="6580" marT="6580" marB="0" anchor="b"/>
                </a:tc>
                <a:tc gridSpan="7">
                  <a:txBody>
                    <a:bodyPr/>
                    <a:lstStyle/>
                    <a:p>
                      <a:pPr algn="l" fontAlgn="b"/>
                      <a:r>
                        <a:rPr lang="en-US" sz="1050" u="none" strike="noStrike" dirty="0">
                          <a:effectLst/>
                        </a:rPr>
                        <a:t>ANALYSIS OF PE DEAL VS. STAYING SOLO FOR 4 years and selling the practice </a:t>
                      </a:r>
                      <a:endParaRPr lang="en-US" sz="1050" b="1" i="0" u="none" strike="noStrike" dirty="0">
                        <a:solidFill>
                          <a:srgbClr val="000000"/>
                        </a:solidFill>
                        <a:effectLst/>
                        <a:latin typeface="Times New Roman" panose="02020603050405020304" pitchFamily="18" charset="0"/>
                      </a:endParaRPr>
                    </a:p>
                  </a:txBody>
                  <a:tcPr marL="6580" marR="6580" marT="658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800" u="none" strike="noStrike" dirty="0">
                          <a:effectLst/>
                        </a:rPr>
                        <a:t> </a:t>
                      </a:r>
                      <a:endParaRPr lang="en-US" sz="800" b="1"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r>
                        <a:rPr lang="en-US" sz="800" u="none" strike="noStrike" dirty="0">
                          <a:effectLst/>
                        </a:rPr>
                        <a:t> </a:t>
                      </a:r>
                      <a:endParaRPr lang="en-US" sz="800" b="1"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r>
                        <a:rPr lang="en-US" sz="800" u="none" strike="noStrike" dirty="0">
                          <a:effectLst/>
                        </a:rPr>
                        <a:t> </a:t>
                      </a:r>
                      <a:endParaRPr lang="en-US" sz="800" b="1" i="0" u="none" strike="noStrike" dirty="0">
                        <a:solidFill>
                          <a:srgbClr val="000000"/>
                        </a:solidFill>
                        <a:effectLst/>
                        <a:latin typeface="Times New Roman" panose="02020603050405020304" pitchFamily="18" charset="0"/>
                      </a:endParaRPr>
                    </a:p>
                  </a:txBody>
                  <a:tcPr marL="6580" marR="6580" marT="6580" marB="0" anchor="b"/>
                </a:tc>
                <a:extLst>
                  <a:ext uri="{0D108BD9-81ED-4DB2-BD59-A6C34878D82A}">
                    <a16:rowId xmlns:a16="http://schemas.microsoft.com/office/drawing/2014/main" val="155789569"/>
                  </a:ext>
                </a:extLst>
              </a:tr>
              <a:tr h="288618">
                <a:tc>
                  <a:txBody>
                    <a:bodyPr/>
                    <a:lstStyle/>
                    <a:p>
                      <a:pPr algn="l" fontAlgn="b"/>
                      <a:r>
                        <a:rPr lang="en-US" sz="1050" u="none" strike="noStrike" dirty="0">
                          <a:effectLst/>
                        </a:rPr>
                        <a:t> </a:t>
                      </a:r>
                      <a:endParaRPr lang="en-US" sz="1050" b="1"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r>
                        <a:rPr lang="en-US" sz="1050" u="none" strike="noStrike" dirty="0">
                          <a:effectLst/>
                        </a:rPr>
                        <a:t> </a:t>
                      </a:r>
                      <a:endParaRPr lang="en-US" sz="1050" b="1"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r>
                        <a:rPr lang="en-US" sz="1050" u="none" strike="noStrike" dirty="0">
                          <a:effectLst/>
                        </a:rPr>
                        <a:t> </a:t>
                      </a:r>
                      <a:endParaRPr lang="en-US" sz="1050" b="1"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r>
                        <a:rPr lang="en-US" sz="1050" u="none" strike="noStrike" dirty="0">
                          <a:effectLst/>
                        </a:rPr>
                        <a:t> </a:t>
                      </a:r>
                      <a:endParaRPr lang="en-US" sz="1050" b="1"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r>
                        <a:rPr lang="en-US" sz="1050" u="none" strike="noStrike" dirty="0">
                          <a:effectLst/>
                        </a:rPr>
                        <a:t> </a:t>
                      </a:r>
                      <a:endParaRPr lang="en-US" sz="1050" b="1"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r>
                        <a:rPr lang="en-US" sz="1050" u="none" strike="noStrike" dirty="0">
                          <a:effectLst/>
                        </a:rPr>
                        <a:t> </a:t>
                      </a:r>
                      <a:endParaRPr lang="en-US" sz="1050" b="1"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r>
                        <a:rPr lang="en-US" sz="800" u="none" strike="noStrike" dirty="0">
                          <a:effectLst/>
                        </a:rPr>
                        <a:t> </a:t>
                      </a:r>
                      <a:endParaRPr lang="en-US" sz="800" b="1"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r>
                        <a:rPr lang="en-US" sz="800" u="none" strike="noStrike" dirty="0">
                          <a:effectLst/>
                        </a:rPr>
                        <a:t> </a:t>
                      </a:r>
                      <a:endParaRPr lang="en-US" sz="800" b="1"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r>
                        <a:rPr lang="en-US" sz="800" u="none" strike="noStrike" dirty="0">
                          <a:effectLst/>
                        </a:rPr>
                        <a:t> </a:t>
                      </a:r>
                      <a:endParaRPr lang="en-US" sz="800" b="1"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r>
                        <a:rPr lang="en-US" sz="800" u="none" strike="noStrike" dirty="0">
                          <a:effectLst/>
                        </a:rPr>
                        <a:t> </a:t>
                      </a:r>
                      <a:endParaRPr lang="en-US" sz="800" b="1"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r>
                        <a:rPr lang="en-US" sz="800" u="none" strike="noStrike" dirty="0">
                          <a:effectLst/>
                        </a:rPr>
                        <a:t> </a:t>
                      </a:r>
                      <a:endParaRPr lang="en-US" sz="800" b="1"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r>
                        <a:rPr lang="en-US" sz="800" u="none" strike="noStrike" dirty="0">
                          <a:effectLst/>
                        </a:rPr>
                        <a:t> </a:t>
                      </a:r>
                      <a:endParaRPr lang="en-US" sz="800" b="1" i="0" u="none" strike="noStrike" dirty="0">
                        <a:solidFill>
                          <a:srgbClr val="000000"/>
                        </a:solidFill>
                        <a:effectLst/>
                        <a:latin typeface="Times New Roman" panose="02020603050405020304" pitchFamily="18" charset="0"/>
                      </a:endParaRPr>
                    </a:p>
                  </a:txBody>
                  <a:tcPr marL="6580" marR="6580" marT="6580" marB="0" anchor="b"/>
                </a:tc>
                <a:extLst>
                  <a:ext uri="{0D108BD9-81ED-4DB2-BD59-A6C34878D82A}">
                    <a16:rowId xmlns:a16="http://schemas.microsoft.com/office/drawing/2014/main" val="3761022592"/>
                  </a:ext>
                </a:extLst>
              </a:tr>
              <a:tr h="541503">
                <a:tc>
                  <a:txBody>
                    <a:bodyPr/>
                    <a:lstStyle/>
                    <a:p>
                      <a:pPr algn="l" fontAlgn="b"/>
                      <a:r>
                        <a:rPr lang="en-US" sz="1050" u="none" strike="noStrike" dirty="0">
                          <a:effectLst/>
                        </a:rPr>
                        <a:t> $     2,850,000 </a:t>
                      </a:r>
                      <a:endParaRPr lang="en-US" sz="1050" b="1"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r>
                        <a:rPr lang="en-US" sz="1050" u="none" strike="noStrike" dirty="0">
                          <a:effectLst/>
                        </a:rPr>
                        <a:t>Price </a:t>
                      </a:r>
                      <a:endParaRPr lang="en-US" sz="105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r>
                        <a:rPr lang="en-US" sz="1050" u="none" strike="noStrike" dirty="0">
                          <a:effectLst/>
                        </a:rPr>
                        <a:t> $        1,710,000 </a:t>
                      </a:r>
                      <a:endParaRPr lang="en-US" sz="1050" b="0" i="0" u="none" strike="noStrike" dirty="0">
                        <a:solidFill>
                          <a:srgbClr val="000000"/>
                        </a:solidFill>
                        <a:effectLst/>
                        <a:latin typeface="Times New Roman" panose="02020603050405020304" pitchFamily="18" charset="0"/>
                      </a:endParaRPr>
                    </a:p>
                  </a:txBody>
                  <a:tcPr marL="6580" marR="6580" marT="6580" marB="0" anchor="b"/>
                </a:tc>
                <a:tc gridSpan="2">
                  <a:txBody>
                    <a:bodyPr/>
                    <a:lstStyle/>
                    <a:p>
                      <a:pPr algn="l" fontAlgn="b"/>
                      <a:r>
                        <a:rPr lang="en-US" sz="1050" u="none" strike="noStrike" dirty="0">
                          <a:effectLst/>
                        </a:rPr>
                        <a:t>cash up front to invest</a:t>
                      </a:r>
                      <a:endParaRPr lang="en-US" sz="1050" b="0" i="0" u="none" strike="noStrike" dirty="0">
                        <a:solidFill>
                          <a:srgbClr val="000000"/>
                        </a:solidFill>
                        <a:effectLst/>
                        <a:latin typeface="Times New Roman" panose="02020603050405020304" pitchFamily="18" charset="0"/>
                      </a:endParaRPr>
                    </a:p>
                  </a:txBody>
                  <a:tcPr marL="6580" marR="6580" marT="6580" marB="0" anchor="b"/>
                </a:tc>
                <a:tc hMerge="1">
                  <a:txBody>
                    <a:bodyPr/>
                    <a:lstStyle/>
                    <a:p>
                      <a:endParaRPr lang="en-US"/>
                    </a:p>
                  </a:txBody>
                  <a:tcPr/>
                </a:tc>
                <a:tc>
                  <a:txBody>
                    <a:bodyPr/>
                    <a:lstStyle/>
                    <a:p>
                      <a:pPr algn="l" fontAlgn="b"/>
                      <a:endParaRPr lang="en-US" sz="105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r>
                        <a:rPr lang="en-US" sz="1050" u="none" strike="noStrike" dirty="0">
                          <a:effectLst/>
                        </a:rPr>
                        <a:t>      1,280,000 </a:t>
                      </a:r>
                      <a:endParaRPr lang="en-US" sz="1050" b="1" i="0" u="none" strike="noStrike" dirty="0">
                        <a:solidFill>
                          <a:srgbClr val="000000"/>
                        </a:solidFill>
                        <a:effectLst/>
                        <a:latin typeface="Times New Roman" panose="02020603050405020304" pitchFamily="18" charset="0"/>
                      </a:endParaRPr>
                    </a:p>
                  </a:txBody>
                  <a:tcPr marL="6580" marR="6580" marT="6580" marB="0" anchor="b"/>
                </a:tc>
                <a:tc gridSpan="2">
                  <a:txBody>
                    <a:bodyPr/>
                    <a:lstStyle/>
                    <a:p>
                      <a:pPr algn="l" fontAlgn="b"/>
                      <a:r>
                        <a:rPr lang="en-US" sz="1050" u="none" strike="noStrike" dirty="0">
                          <a:effectLst/>
                        </a:rPr>
                        <a:t>Estimated Salary with PE 4 years</a:t>
                      </a:r>
                      <a:endParaRPr lang="en-US" sz="1050" b="0" i="0" u="none" strike="noStrike" dirty="0">
                        <a:solidFill>
                          <a:srgbClr val="000000"/>
                        </a:solidFill>
                        <a:effectLst/>
                        <a:latin typeface="Times New Roman" panose="02020603050405020304" pitchFamily="18" charset="0"/>
                      </a:endParaRPr>
                    </a:p>
                  </a:txBody>
                  <a:tcPr marL="6580" marR="6580" marT="6580" marB="0" anchor="b"/>
                </a:tc>
                <a:tc hMerge="1">
                  <a:txBody>
                    <a:bodyPr/>
                    <a:lstStyle/>
                    <a:p>
                      <a:endParaRPr lang="en-US"/>
                    </a:p>
                  </a:txBody>
                  <a:tcPr/>
                </a:tc>
                <a:tc>
                  <a:txBody>
                    <a:bodyPr/>
                    <a:lstStyle/>
                    <a:p>
                      <a:pPr algn="l" fontAlgn="b"/>
                      <a:endParaRPr lang="en-US" sz="105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endParaRPr lang="en-US" sz="105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endParaRPr lang="en-US" sz="1050" b="0" i="0" u="none" strike="noStrike" dirty="0">
                        <a:solidFill>
                          <a:srgbClr val="000000"/>
                        </a:solidFill>
                        <a:effectLst/>
                        <a:latin typeface="Times New Roman" panose="02020603050405020304" pitchFamily="18" charset="0"/>
                      </a:endParaRPr>
                    </a:p>
                  </a:txBody>
                  <a:tcPr marL="6580" marR="6580" marT="6580" marB="0" anchor="b"/>
                </a:tc>
                <a:extLst>
                  <a:ext uri="{0D108BD9-81ED-4DB2-BD59-A6C34878D82A}">
                    <a16:rowId xmlns:a16="http://schemas.microsoft.com/office/drawing/2014/main" val="447820673"/>
                  </a:ext>
                </a:extLst>
              </a:tr>
              <a:tr h="541503">
                <a:tc>
                  <a:txBody>
                    <a:bodyPr/>
                    <a:lstStyle/>
                    <a:p>
                      <a:pPr algn="ctr" fontAlgn="b"/>
                      <a:r>
                        <a:rPr lang="en-US" sz="1050" u="none" strike="noStrike" dirty="0">
                          <a:effectLst/>
                        </a:rPr>
                        <a:t>6</a:t>
                      </a:r>
                      <a:endParaRPr lang="en-US" sz="1050" b="0" i="0" u="none" strike="noStrike" dirty="0">
                        <a:solidFill>
                          <a:srgbClr val="000000"/>
                        </a:solidFill>
                        <a:effectLst/>
                        <a:latin typeface="Times New Roman" panose="02020603050405020304" pitchFamily="18" charset="0"/>
                      </a:endParaRPr>
                    </a:p>
                  </a:txBody>
                  <a:tcPr marL="6580" marR="6580" marT="6580" marB="0" anchor="b"/>
                </a:tc>
                <a:tc gridSpan="2">
                  <a:txBody>
                    <a:bodyPr/>
                    <a:lstStyle/>
                    <a:p>
                      <a:pPr algn="l" fontAlgn="b"/>
                      <a:r>
                        <a:rPr lang="en-US" sz="1050" u="none" strike="noStrike" dirty="0">
                          <a:effectLst/>
                        </a:rPr>
                        <a:t>Their Multiple</a:t>
                      </a:r>
                      <a:endParaRPr lang="en-US" sz="1050" b="0" i="0" u="none" strike="noStrike" dirty="0">
                        <a:solidFill>
                          <a:srgbClr val="000000"/>
                        </a:solidFill>
                        <a:effectLst/>
                        <a:latin typeface="Times New Roman" panose="02020603050405020304" pitchFamily="18" charset="0"/>
                      </a:endParaRPr>
                    </a:p>
                  </a:txBody>
                  <a:tcPr marL="6580" marR="6580" marT="6580" marB="0" anchor="b"/>
                </a:tc>
                <a:tc hMerge="1">
                  <a:txBody>
                    <a:bodyPr/>
                    <a:lstStyle/>
                    <a:p>
                      <a:endParaRPr lang="en-US"/>
                    </a:p>
                  </a:txBody>
                  <a:tcPr/>
                </a:tc>
                <a:tc>
                  <a:txBody>
                    <a:bodyPr/>
                    <a:lstStyle/>
                    <a:p>
                      <a:pPr algn="l" fontAlgn="b"/>
                      <a:endParaRPr lang="en-US" sz="105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r>
                        <a:rPr lang="en-US" sz="1050" u="none" strike="noStrike" dirty="0">
                          <a:effectLst/>
                        </a:rPr>
                        <a:t>   741,000 </a:t>
                      </a:r>
                      <a:endParaRPr lang="en-US" sz="105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r>
                        <a:rPr lang="en-US" sz="1050" u="none" strike="noStrike" dirty="0">
                          <a:effectLst/>
                        </a:rPr>
                        <a:t>Capital gains tax</a:t>
                      </a:r>
                      <a:endParaRPr lang="en-US" sz="105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r>
                        <a:rPr lang="en-US" sz="1050" u="sng" strike="noStrike" dirty="0">
                          <a:effectLst/>
                        </a:rPr>
                        <a:t>      2,109,000 </a:t>
                      </a:r>
                      <a:endParaRPr lang="en-US" sz="1050" b="0" i="0" u="sng" strike="noStrike" dirty="0">
                        <a:solidFill>
                          <a:srgbClr val="000000"/>
                        </a:solidFill>
                        <a:effectLst/>
                        <a:latin typeface="Times New Roman" panose="02020603050405020304" pitchFamily="18" charset="0"/>
                      </a:endParaRPr>
                    </a:p>
                  </a:txBody>
                  <a:tcPr marL="6580" marR="6580" marT="6580" marB="0" anchor="b"/>
                </a:tc>
                <a:tc gridSpan="4">
                  <a:txBody>
                    <a:bodyPr/>
                    <a:lstStyle/>
                    <a:p>
                      <a:pPr algn="l" fontAlgn="b"/>
                      <a:r>
                        <a:rPr lang="en-US" sz="1050" u="none" strike="noStrike" dirty="0">
                          <a:effectLst/>
                        </a:rPr>
                        <a:t>Amount  Sale after capital gains</a:t>
                      </a:r>
                      <a:endParaRPr lang="en-US" sz="1050" b="0" i="0" u="none" strike="noStrike" dirty="0">
                        <a:solidFill>
                          <a:srgbClr val="000000"/>
                        </a:solidFill>
                        <a:effectLst/>
                        <a:latin typeface="Times New Roman" panose="02020603050405020304" pitchFamily="18" charset="0"/>
                      </a:endParaRPr>
                    </a:p>
                  </a:txBody>
                  <a:tcPr marL="6580" marR="6580" marT="6580" marB="0" anchor="b"/>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050" b="0" i="0" u="none" strike="noStrike" dirty="0">
                        <a:solidFill>
                          <a:srgbClr val="000000"/>
                        </a:solidFill>
                        <a:effectLst/>
                        <a:latin typeface="Times New Roman" panose="02020603050405020304" pitchFamily="18" charset="0"/>
                      </a:endParaRPr>
                    </a:p>
                  </a:txBody>
                  <a:tcPr marL="6580" marR="6580" marT="6580" marB="0" anchor="b"/>
                </a:tc>
                <a:extLst>
                  <a:ext uri="{0D108BD9-81ED-4DB2-BD59-A6C34878D82A}">
                    <a16:rowId xmlns:a16="http://schemas.microsoft.com/office/drawing/2014/main" val="1021820814"/>
                  </a:ext>
                </a:extLst>
              </a:tr>
              <a:tr h="541503">
                <a:tc>
                  <a:txBody>
                    <a:bodyPr/>
                    <a:lstStyle/>
                    <a:p>
                      <a:pPr algn="l" fontAlgn="b"/>
                      <a:r>
                        <a:rPr lang="en-US" sz="1050" u="none" strike="noStrike" dirty="0">
                          <a:effectLst/>
                        </a:rPr>
                        <a:t>           475,000 </a:t>
                      </a:r>
                      <a:endParaRPr lang="en-US" sz="1050" b="1" i="0" u="none" strike="noStrike" dirty="0">
                        <a:solidFill>
                          <a:srgbClr val="000000"/>
                        </a:solidFill>
                        <a:effectLst/>
                        <a:latin typeface="Times New Roman" panose="02020603050405020304" pitchFamily="18" charset="0"/>
                      </a:endParaRPr>
                    </a:p>
                  </a:txBody>
                  <a:tcPr marL="6580" marR="6580" marT="6580" marB="0" anchor="b"/>
                </a:tc>
                <a:tc gridSpan="2">
                  <a:txBody>
                    <a:bodyPr/>
                    <a:lstStyle/>
                    <a:p>
                      <a:pPr algn="l" fontAlgn="b"/>
                      <a:r>
                        <a:rPr lang="en-US" sz="1050" u="none" strike="noStrike" dirty="0">
                          <a:effectLst/>
                        </a:rPr>
                        <a:t>Their EBITDA</a:t>
                      </a:r>
                      <a:endParaRPr lang="en-US" sz="1050" b="1" i="0" u="none" strike="noStrike" dirty="0">
                        <a:solidFill>
                          <a:srgbClr val="000000"/>
                        </a:solidFill>
                        <a:effectLst/>
                        <a:latin typeface="Times New Roman" panose="02020603050405020304" pitchFamily="18" charset="0"/>
                      </a:endParaRPr>
                    </a:p>
                  </a:txBody>
                  <a:tcPr marL="6580" marR="6580" marT="6580" marB="0" anchor="b"/>
                </a:tc>
                <a:tc hMerge="1">
                  <a:txBody>
                    <a:bodyPr/>
                    <a:lstStyle/>
                    <a:p>
                      <a:endParaRPr lang="en-US"/>
                    </a:p>
                  </a:txBody>
                  <a:tcPr/>
                </a:tc>
                <a:tc>
                  <a:txBody>
                    <a:bodyPr/>
                    <a:lstStyle/>
                    <a:p>
                      <a:pPr algn="l" fontAlgn="b"/>
                      <a:endParaRPr lang="en-US" sz="105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endParaRPr lang="en-US" sz="105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endParaRPr lang="en-US" sz="105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r>
                        <a:rPr lang="en-US" sz="1050" u="none" strike="noStrike" dirty="0">
                          <a:effectLst/>
                        </a:rPr>
                        <a:t>      3,389,000 </a:t>
                      </a:r>
                      <a:endParaRPr lang="en-US" sz="1050" b="1" i="0" u="none" strike="noStrike" dirty="0">
                        <a:solidFill>
                          <a:srgbClr val="000000"/>
                        </a:solidFill>
                        <a:effectLst/>
                        <a:latin typeface="Times New Roman" panose="02020603050405020304" pitchFamily="18" charset="0"/>
                      </a:endParaRPr>
                    </a:p>
                  </a:txBody>
                  <a:tcPr marL="6580" marR="6580" marT="6580" marB="0" anchor="b"/>
                </a:tc>
                <a:tc gridSpan="4">
                  <a:txBody>
                    <a:bodyPr/>
                    <a:lstStyle/>
                    <a:p>
                      <a:pPr algn="l" fontAlgn="b"/>
                      <a:endParaRPr lang="en-US" sz="1050" b="1" i="0" u="none" strike="noStrike" dirty="0">
                        <a:solidFill>
                          <a:srgbClr val="000000"/>
                        </a:solidFill>
                        <a:effectLst/>
                        <a:latin typeface="Times New Roman" panose="02020603050405020304" pitchFamily="18" charset="0"/>
                      </a:endParaRPr>
                    </a:p>
                  </a:txBody>
                  <a:tcPr marL="6580" marR="6580" marT="6580" marB="0" anchor="b"/>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050" b="1" i="0" u="none" strike="noStrike" dirty="0">
                        <a:solidFill>
                          <a:srgbClr val="000000"/>
                        </a:solidFill>
                        <a:effectLst/>
                        <a:latin typeface="Times New Roman" panose="02020603050405020304" pitchFamily="18" charset="0"/>
                      </a:endParaRPr>
                    </a:p>
                  </a:txBody>
                  <a:tcPr marL="6580" marR="6580" marT="6580" marB="0" anchor="b"/>
                </a:tc>
                <a:extLst>
                  <a:ext uri="{0D108BD9-81ED-4DB2-BD59-A6C34878D82A}">
                    <a16:rowId xmlns:a16="http://schemas.microsoft.com/office/drawing/2014/main" val="99277302"/>
                  </a:ext>
                </a:extLst>
              </a:tr>
              <a:tr h="169848">
                <a:tc>
                  <a:txBody>
                    <a:bodyPr/>
                    <a:lstStyle/>
                    <a:p>
                      <a:pPr algn="l" fontAlgn="b"/>
                      <a:r>
                        <a:rPr lang="en-US" sz="1050" u="none" strike="noStrike" dirty="0">
                          <a:effectLst/>
                        </a:rPr>
                        <a:t> </a:t>
                      </a:r>
                      <a:endParaRPr lang="en-US" sz="105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r>
                        <a:rPr lang="en-US" sz="1050" u="none" strike="noStrike" dirty="0">
                          <a:effectLst/>
                        </a:rPr>
                        <a:t> </a:t>
                      </a:r>
                      <a:endParaRPr lang="en-US" sz="105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endParaRPr lang="en-US" sz="105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endParaRPr lang="en-US" sz="105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endParaRPr lang="en-US" sz="105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endParaRPr lang="en-US" sz="105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endParaRPr lang="en-US" sz="105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endParaRPr lang="en-US" sz="105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endParaRPr lang="en-US" sz="105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endParaRPr lang="en-US" sz="105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endParaRPr lang="en-US" sz="105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endParaRPr lang="en-US" sz="1050" b="0" i="0" u="none" strike="noStrike" dirty="0">
                        <a:solidFill>
                          <a:srgbClr val="000000"/>
                        </a:solidFill>
                        <a:effectLst/>
                        <a:latin typeface="Times New Roman" panose="02020603050405020304" pitchFamily="18" charset="0"/>
                      </a:endParaRPr>
                    </a:p>
                  </a:txBody>
                  <a:tcPr marL="6580" marR="6580" marT="6580" marB="0" anchor="b"/>
                </a:tc>
                <a:extLst>
                  <a:ext uri="{0D108BD9-81ED-4DB2-BD59-A6C34878D82A}">
                    <a16:rowId xmlns:a16="http://schemas.microsoft.com/office/drawing/2014/main" val="2103095894"/>
                  </a:ext>
                </a:extLst>
              </a:tr>
              <a:tr h="541503">
                <a:tc>
                  <a:txBody>
                    <a:bodyPr/>
                    <a:lstStyle/>
                    <a:p>
                      <a:pPr algn="l" fontAlgn="b"/>
                      <a:r>
                        <a:rPr lang="en-US" sz="1050" u="none" strike="noStrike" dirty="0">
                          <a:effectLst/>
                        </a:rPr>
                        <a:t> </a:t>
                      </a:r>
                      <a:endParaRPr lang="en-US" sz="105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endParaRPr lang="en-US" sz="105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endParaRPr lang="en-US" sz="105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endParaRPr lang="en-US" sz="105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endParaRPr lang="en-US" sz="105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endParaRPr lang="en-US" sz="105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r>
                        <a:rPr lang="en-US" sz="1050" u="none" strike="noStrike" dirty="0">
                          <a:effectLst/>
                        </a:rPr>
                        <a:t>      3,300,000 </a:t>
                      </a:r>
                      <a:endParaRPr lang="en-US" sz="1050" b="1" i="0" u="none" strike="noStrike" dirty="0">
                        <a:solidFill>
                          <a:srgbClr val="000000"/>
                        </a:solidFill>
                        <a:effectLst/>
                        <a:latin typeface="Times New Roman" panose="02020603050405020304" pitchFamily="18" charset="0"/>
                      </a:endParaRPr>
                    </a:p>
                  </a:txBody>
                  <a:tcPr marL="6580" marR="6580" marT="6580" marB="0" anchor="b"/>
                </a:tc>
                <a:tc gridSpan="3">
                  <a:txBody>
                    <a:bodyPr/>
                    <a:lstStyle/>
                    <a:p>
                      <a:pPr algn="l" fontAlgn="b"/>
                      <a:r>
                        <a:rPr lang="en-US" sz="1050" u="none" strike="noStrike" dirty="0">
                          <a:effectLst/>
                        </a:rPr>
                        <a:t>Solo Practice income and sale </a:t>
                      </a:r>
                      <a:endParaRPr lang="en-US" sz="1050" b="0" i="0" u="none" strike="noStrike" dirty="0">
                        <a:solidFill>
                          <a:srgbClr val="000000"/>
                        </a:solidFill>
                        <a:effectLst/>
                        <a:latin typeface="Times New Roman" panose="02020603050405020304" pitchFamily="18" charset="0"/>
                      </a:endParaRPr>
                    </a:p>
                  </a:txBody>
                  <a:tcPr marL="6580" marR="6580" marT="6580" marB="0" anchor="b"/>
                </a:tc>
                <a:tc hMerge="1">
                  <a:txBody>
                    <a:bodyPr/>
                    <a:lstStyle/>
                    <a:p>
                      <a:endParaRPr lang="en-US"/>
                    </a:p>
                  </a:txBody>
                  <a:tcPr/>
                </a:tc>
                <a:tc hMerge="1">
                  <a:txBody>
                    <a:bodyPr/>
                    <a:lstStyle/>
                    <a:p>
                      <a:endParaRPr lang="en-US"/>
                    </a:p>
                  </a:txBody>
                  <a:tcPr/>
                </a:tc>
                <a:tc>
                  <a:txBody>
                    <a:bodyPr/>
                    <a:lstStyle/>
                    <a:p>
                      <a:pPr algn="l" fontAlgn="b"/>
                      <a:r>
                        <a:rPr lang="en-US" sz="1050" u="none" strike="noStrike" dirty="0">
                          <a:effectLst/>
                        </a:rPr>
                        <a:t> </a:t>
                      </a:r>
                      <a:endParaRPr lang="en-US" sz="105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endParaRPr lang="en-US" sz="1050" b="0" i="0" u="none" strike="noStrike" dirty="0">
                        <a:solidFill>
                          <a:srgbClr val="000000"/>
                        </a:solidFill>
                        <a:effectLst/>
                        <a:latin typeface="Times New Roman" panose="02020603050405020304" pitchFamily="18" charset="0"/>
                      </a:endParaRPr>
                    </a:p>
                  </a:txBody>
                  <a:tcPr marL="6580" marR="6580" marT="6580" marB="0" anchor="b"/>
                </a:tc>
                <a:extLst>
                  <a:ext uri="{0D108BD9-81ED-4DB2-BD59-A6C34878D82A}">
                    <a16:rowId xmlns:a16="http://schemas.microsoft.com/office/drawing/2014/main" val="999787996"/>
                  </a:ext>
                </a:extLst>
              </a:tr>
              <a:tr h="288618">
                <a:tc>
                  <a:txBody>
                    <a:bodyPr/>
                    <a:lstStyle/>
                    <a:p>
                      <a:pPr algn="l" fontAlgn="b"/>
                      <a:r>
                        <a:rPr lang="en-US" sz="1050" u="none" strike="noStrike" dirty="0">
                          <a:effectLst/>
                        </a:rPr>
                        <a:t> </a:t>
                      </a:r>
                      <a:endParaRPr lang="en-US" sz="105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endParaRPr lang="en-US" sz="105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endParaRPr lang="en-US" sz="105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endParaRPr lang="en-US" sz="105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endParaRPr lang="en-US" sz="105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endParaRPr lang="en-US" sz="105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endParaRPr lang="en-US" sz="105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endParaRPr lang="en-US" sz="105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endParaRPr lang="en-US" sz="105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endParaRPr lang="en-US" sz="105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endParaRPr lang="en-US" sz="105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endParaRPr lang="en-US" sz="1050" b="0" i="0" u="none" strike="noStrike" dirty="0">
                        <a:solidFill>
                          <a:srgbClr val="000000"/>
                        </a:solidFill>
                        <a:effectLst/>
                        <a:latin typeface="Times New Roman" panose="02020603050405020304" pitchFamily="18" charset="0"/>
                      </a:endParaRPr>
                    </a:p>
                  </a:txBody>
                  <a:tcPr marL="6580" marR="6580" marT="6580" marB="0" anchor="b"/>
                </a:tc>
                <a:extLst>
                  <a:ext uri="{0D108BD9-81ED-4DB2-BD59-A6C34878D82A}">
                    <a16:rowId xmlns:a16="http://schemas.microsoft.com/office/drawing/2014/main" val="2990474971"/>
                  </a:ext>
                </a:extLst>
              </a:tr>
              <a:tr h="288618">
                <a:tc>
                  <a:txBody>
                    <a:bodyPr/>
                    <a:lstStyle/>
                    <a:p>
                      <a:pPr algn="l" fontAlgn="b"/>
                      <a:r>
                        <a:rPr lang="en-US" sz="1050" u="none" strike="noStrike" dirty="0">
                          <a:effectLst/>
                        </a:rPr>
                        <a:t> </a:t>
                      </a:r>
                      <a:endParaRPr lang="en-US" sz="105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endParaRPr lang="en-US" sz="105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endParaRPr lang="en-US" sz="105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endParaRPr lang="en-US" sz="105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endParaRPr lang="en-US" sz="105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endParaRPr lang="en-US" sz="105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r>
                        <a:rPr lang="en-US" sz="1050" u="none" strike="noStrike" dirty="0">
                          <a:effectLst/>
                        </a:rPr>
                        <a:t>           89,000 </a:t>
                      </a:r>
                      <a:endParaRPr lang="en-US" sz="1050" b="1" i="0" u="none" strike="noStrike" dirty="0">
                        <a:solidFill>
                          <a:srgbClr val="000000"/>
                        </a:solidFill>
                        <a:effectLst/>
                        <a:latin typeface="Times New Roman" panose="02020603050405020304" pitchFamily="18" charset="0"/>
                      </a:endParaRPr>
                    </a:p>
                  </a:txBody>
                  <a:tcPr marL="6580" marR="6580" marT="6580" marB="0" anchor="b"/>
                </a:tc>
                <a:tc gridSpan="5">
                  <a:txBody>
                    <a:bodyPr/>
                    <a:lstStyle/>
                    <a:p>
                      <a:pPr algn="l" fontAlgn="b"/>
                      <a:r>
                        <a:rPr lang="en-US" sz="1050" u="none" strike="noStrike" dirty="0">
                          <a:effectLst/>
                        </a:rPr>
                        <a:t>Estimated increase  with PE deal vs. staying solo</a:t>
                      </a:r>
                      <a:endParaRPr lang="en-US" sz="1050" b="0" i="0" u="none" strike="noStrike" dirty="0">
                        <a:solidFill>
                          <a:srgbClr val="000000"/>
                        </a:solidFill>
                        <a:effectLst/>
                        <a:latin typeface="Times New Roman" panose="02020603050405020304" pitchFamily="18" charset="0"/>
                      </a:endParaRPr>
                    </a:p>
                  </a:txBody>
                  <a:tcPr marL="6580" marR="6580" marT="658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43888386"/>
                  </a:ext>
                </a:extLst>
              </a:tr>
              <a:tr h="288618">
                <a:tc>
                  <a:txBody>
                    <a:bodyPr/>
                    <a:lstStyle/>
                    <a:p>
                      <a:pPr algn="l" fontAlgn="b"/>
                      <a:r>
                        <a:rPr lang="en-US" sz="1050" u="none" strike="noStrike" dirty="0">
                          <a:effectLst/>
                        </a:rPr>
                        <a:t> </a:t>
                      </a:r>
                      <a:endParaRPr lang="en-US" sz="105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endParaRPr lang="en-US" sz="105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endParaRPr lang="en-US" sz="105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endParaRPr lang="en-US" sz="105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endParaRPr lang="en-US" sz="105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endParaRPr lang="en-US" sz="105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r>
                        <a:rPr lang="en-US" sz="1050" u="none" strike="noStrike" dirty="0">
                          <a:effectLst/>
                        </a:rPr>
                        <a:t> </a:t>
                      </a:r>
                      <a:endParaRPr lang="en-US" sz="1050" b="0" i="0" u="none" strike="noStrike" dirty="0">
                        <a:solidFill>
                          <a:srgbClr val="000000"/>
                        </a:solidFill>
                        <a:effectLst/>
                        <a:latin typeface="Times New Roman" panose="02020603050405020304" pitchFamily="18" charset="0"/>
                      </a:endParaRPr>
                    </a:p>
                  </a:txBody>
                  <a:tcPr marL="6580" marR="6580" marT="6580" marB="0" anchor="b"/>
                </a:tc>
                <a:tc gridSpan="2">
                  <a:txBody>
                    <a:bodyPr/>
                    <a:lstStyle/>
                    <a:p>
                      <a:pPr algn="l" fontAlgn="b"/>
                      <a:r>
                        <a:rPr lang="en-US" sz="1050" u="none" strike="noStrike" dirty="0">
                          <a:effectLst/>
                        </a:rPr>
                        <a:t>if at 700K per year</a:t>
                      </a:r>
                      <a:endParaRPr lang="en-US" sz="1050" b="0" i="0" u="none" strike="noStrike" dirty="0">
                        <a:solidFill>
                          <a:srgbClr val="000000"/>
                        </a:solidFill>
                        <a:effectLst/>
                        <a:latin typeface="Times New Roman" panose="02020603050405020304" pitchFamily="18" charset="0"/>
                      </a:endParaRPr>
                    </a:p>
                  </a:txBody>
                  <a:tcPr marL="6580" marR="6580" marT="6580" marB="0" anchor="b"/>
                </a:tc>
                <a:tc hMerge="1">
                  <a:txBody>
                    <a:bodyPr/>
                    <a:lstStyle/>
                    <a:p>
                      <a:endParaRPr lang="en-US"/>
                    </a:p>
                  </a:txBody>
                  <a:tcPr/>
                </a:tc>
                <a:tc>
                  <a:txBody>
                    <a:bodyPr/>
                    <a:lstStyle/>
                    <a:p>
                      <a:pPr algn="l" fontAlgn="b"/>
                      <a:r>
                        <a:rPr lang="en-US" sz="1050" u="none" strike="noStrike" dirty="0">
                          <a:effectLst/>
                        </a:rPr>
                        <a:t> </a:t>
                      </a:r>
                      <a:endParaRPr lang="en-US" sz="105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r>
                        <a:rPr lang="en-US" sz="1050" u="none" strike="noStrike" dirty="0">
                          <a:effectLst/>
                        </a:rPr>
                        <a:t> </a:t>
                      </a:r>
                      <a:endParaRPr lang="en-US" sz="105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r>
                        <a:rPr lang="en-US" sz="1050" u="none" strike="noStrike" dirty="0">
                          <a:effectLst/>
                        </a:rPr>
                        <a:t> </a:t>
                      </a:r>
                      <a:endParaRPr lang="en-US" sz="1050" b="0" i="0" u="none" strike="noStrike" dirty="0">
                        <a:solidFill>
                          <a:srgbClr val="000000"/>
                        </a:solidFill>
                        <a:effectLst/>
                        <a:latin typeface="Times New Roman" panose="02020603050405020304" pitchFamily="18" charset="0"/>
                      </a:endParaRPr>
                    </a:p>
                  </a:txBody>
                  <a:tcPr marL="6580" marR="6580" marT="6580" marB="0" anchor="b"/>
                </a:tc>
                <a:extLst>
                  <a:ext uri="{0D108BD9-81ED-4DB2-BD59-A6C34878D82A}">
                    <a16:rowId xmlns:a16="http://schemas.microsoft.com/office/drawing/2014/main" val="2325253330"/>
                  </a:ext>
                </a:extLst>
              </a:tr>
              <a:tr h="288618">
                <a:tc>
                  <a:txBody>
                    <a:bodyPr/>
                    <a:lstStyle/>
                    <a:p>
                      <a:pPr algn="l" fontAlgn="b"/>
                      <a:r>
                        <a:rPr lang="en-US" sz="1050" u="none" strike="noStrike" dirty="0">
                          <a:effectLst/>
                        </a:rPr>
                        <a:t> </a:t>
                      </a:r>
                      <a:endParaRPr lang="en-US" sz="105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endParaRPr lang="en-US" sz="105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endParaRPr lang="en-US" sz="105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endParaRPr lang="en-US" sz="105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endParaRPr lang="en-US" sz="105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endParaRPr lang="en-US" sz="105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endParaRPr lang="en-US" sz="105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endParaRPr lang="en-US" sz="105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endParaRPr lang="en-US" sz="105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endParaRPr lang="en-US" sz="105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endParaRPr lang="en-US" sz="105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endParaRPr lang="en-US" sz="1050" b="0" i="0" u="none" strike="noStrike" dirty="0">
                        <a:solidFill>
                          <a:srgbClr val="000000"/>
                        </a:solidFill>
                        <a:effectLst/>
                        <a:latin typeface="Times New Roman" panose="02020603050405020304" pitchFamily="18" charset="0"/>
                      </a:endParaRPr>
                    </a:p>
                  </a:txBody>
                  <a:tcPr marL="6580" marR="6580" marT="6580" marB="0" anchor="b"/>
                </a:tc>
                <a:extLst>
                  <a:ext uri="{0D108BD9-81ED-4DB2-BD59-A6C34878D82A}">
                    <a16:rowId xmlns:a16="http://schemas.microsoft.com/office/drawing/2014/main" val="463504807"/>
                  </a:ext>
                </a:extLst>
              </a:tr>
              <a:tr h="288618">
                <a:tc>
                  <a:txBody>
                    <a:bodyPr/>
                    <a:lstStyle/>
                    <a:p>
                      <a:pPr algn="r" fontAlgn="b"/>
                      <a:r>
                        <a:rPr lang="en-US" sz="1050" u="none" strike="noStrike" dirty="0">
                          <a:effectLst/>
                        </a:rPr>
                        <a:t>650,000</a:t>
                      </a:r>
                      <a:endParaRPr lang="en-US" sz="1050" b="0" i="0" u="none" strike="noStrike" dirty="0">
                        <a:solidFill>
                          <a:srgbClr val="000000"/>
                        </a:solidFill>
                        <a:effectLst/>
                        <a:latin typeface="Times New Roman" panose="02020603050405020304" pitchFamily="18" charset="0"/>
                      </a:endParaRPr>
                    </a:p>
                  </a:txBody>
                  <a:tcPr marL="6580" marR="6580" marT="6580" marB="0" anchor="b"/>
                </a:tc>
                <a:tc gridSpan="2">
                  <a:txBody>
                    <a:bodyPr/>
                    <a:lstStyle/>
                    <a:p>
                      <a:pPr algn="l" fontAlgn="b"/>
                      <a:r>
                        <a:rPr lang="en-US" sz="1050" u="none" strike="noStrike" dirty="0">
                          <a:effectLst/>
                        </a:rPr>
                        <a:t>Dr.estimated productivity</a:t>
                      </a:r>
                      <a:endParaRPr lang="en-US" sz="1050" b="0" i="0" u="none" strike="noStrike" dirty="0">
                        <a:solidFill>
                          <a:srgbClr val="000000"/>
                        </a:solidFill>
                        <a:effectLst/>
                        <a:latin typeface="Times New Roman" panose="02020603050405020304" pitchFamily="18" charset="0"/>
                      </a:endParaRPr>
                    </a:p>
                  </a:txBody>
                  <a:tcPr marL="6580" marR="6580" marT="6580" marB="0" anchor="b"/>
                </a:tc>
                <a:tc hMerge="1">
                  <a:txBody>
                    <a:bodyPr/>
                    <a:lstStyle/>
                    <a:p>
                      <a:endParaRPr lang="en-US"/>
                    </a:p>
                  </a:txBody>
                  <a:tcPr/>
                </a:tc>
                <a:tc>
                  <a:txBody>
                    <a:bodyPr/>
                    <a:lstStyle/>
                    <a:p>
                      <a:pPr algn="l" fontAlgn="b"/>
                      <a:endParaRPr lang="en-US" sz="105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endParaRPr lang="en-US" sz="105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endParaRPr lang="en-US" sz="105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r>
                        <a:rPr lang="en-US" sz="1050" u="none" strike="noStrike" dirty="0">
                          <a:effectLst/>
                        </a:rPr>
                        <a:t>        (311,000)</a:t>
                      </a:r>
                      <a:endParaRPr lang="en-US" sz="1050" b="1" i="0" u="none" strike="noStrike" dirty="0">
                        <a:solidFill>
                          <a:srgbClr val="FF0000"/>
                        </a:solidFill>
                        <a:effectLst/>
                        <a:latin typeface="Times New Roman" panose="02020603050405020304" pitchFamily="18" charset="0"/>
                      </a:endParaRPr>
                    </a:p>
                  </a:txBody>
                  <a:tcPr marL="6580" marR="6580" marT="6580" marB="0" anchor="b"/>
                </a:tc>
                <a:tc gridSpan="5">
                  <a:txBody>
                    <a:bodyPr/>
                    <a:lstStyle/>
                    <a:p>
                      <a:pPr algn="l" fontAlgn="b"/>
                      <a:r>
                        <a:rPr lang="en-US" sz="1050" u="none" strike="noStrike" dirty="0">
                          <a:effectLst/>
                        </a:rPr>
                        <a:t>Estimate loss with PE deal vs staying solo </a:t>
                      </a:r>
                      <a:endParaRPr lang="en-US" sz="1050" b="0" i="0" u="none" strike="noStrike" dirty="0">
                        <a:solidFill>
                          <a:srgbClr val="000000"/>
                        </a:solidFill>
                        <a:effectLst/>
                        <a:latin typeface="Times New Roman" panose="02020603050405020304" pitchFamily="18" charset="0"/>
                      </a:endParaRPr>
                    </a:p>
                  </a:txBody>
                  <a:tcPr marL="6580" marR="6580" marT="658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75974330"/>
                  </a:ext>
                </a:extLst>
              </a:tr>
              <a:tr h="288618">
                <a:tc>
                  <a:txBody>
                    <a:bodyPr/>
                    <a:lstStyle/>
                    <a:p>
                      <a:pPr algn="l" fontAlgn="b"/>
                      <a:r>
                        <a:rPr lang="en-US" sz="1050" u="none" strike="noStrike" dirty="0">
                          <a:effectLst/>
                        </a:rPr>
                        <a:t> </a:t>
                      </a:r>
                      <a:endParaRPr lang="en-US" sz="105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endParaRPr lang="en-US" sz="105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endParaRPr lang="en-US" sz="105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endParaRPr lang="en-US" sz="105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endParaRPr lang="en-US" sz="105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endParaRPr lang="en-US" sz="105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r>
                        <a:rPr lang="en-US" sz="1050" u="none" strike="noStrike" dirty="0">
                          <a:effectLst/>
                        </a:rPr>
                        <a:t> </a:t>
                      </a:r>
                      <a:endParaRPr lang="en-US" sz="1050" b="0" i="0" u="none" strike="noStrike" dirty="0">
                        <a:solidFill>
                          <a:srgbClr val="000000"/>
                        </a:solidFill>
                        <a:effectLst/>
                        <a:latin typeface="Times New Roman" panose="02020603050405020304" pitchFamily="18" charset="0"/>
                      </a:endParaRPr>
                    </a:p>
                  </a:txBody>
                  <a:tcPr marL="6580" marR="6580" marT="6580" marB="0" anchor="b"/>
                </a:tc>
                <a:tc gridSpan="4">
                  <a:txBody>
                    <a:bodyPr/>
                    <a:lstStyle/>
                    <a:p>
                      <a:pPr algn="l" fontAlgn="b"/>
                      <a:r>
                        <a:rPr lang="en-US" sz="1050" u="none" strike="noStrike" dirty="0">
                          <a:effectLst/>
                        </a:rPr>
                        <a:t>if you take out 800K from the practice </a:t>
                      </a:r>
                      <a:endParaRPr lang="en-US" sz="1050" b="0" i="0" u="none" strike="noStrike" dirty="0">
                        <a:solidFill>
                          <a:srgbClr val="000000"/>
                        </a:solidFill>
                        <a:effectLst/>
                        <a:latin typeface="Times New Roman" panose="02020603050405020304" pitchFamily="18" charset="0"/>
                      </a:endParaRPr>
                    </a:p>
                  </a:txBody>
                  <a:tcPr marL="6580" marR="6580" marT="6580" marB="0" anchor="b"/>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1050" u="none" strike="noStrike" dirty="0">
                          <a:effectLst/>
                        </a:rPr>
                        <a:t> </a:t>
                      </a:r>
                      <a:endParaRPr lang="en-US" sz="1050" b="0" i="0" u="none" strike="noStrike" dirty="0">
                        <a:solidFill>
                          <a:srgbClr val="000000"/>
                        </a:solidFill>
                        <a:effectLst/>
                        <a:latin typeface="Times New Roman" panose="02020603050405020304" pitchFamily="18" charset="0"/>
                      </a:endParaRPr>
                    </a:p>
                  </a:txBody>
                  <a:tcPr marL="6580" marR="6580" marT="6580" marB="0" anchor="b"/>
                </a:tc>
                <a:extLst>
                  <a:ext uri="{0D108BD9-81ED-4DB2-BD59-A6C34878D82A}">
                    <a16:rowId xmlns:a16="http://schemas.microsoft.com/office/drawing/2014/main" val="526469523"/>
                  </a:ext>
                </a:extLst>
              </a:tr>
              <a:tr h="288618">
                <a:tc>
                  <a:txBody>
                    <a:bodyPr/>
                    <a:lstStyle/>
                    <a:p>
                      <a:pPr algn="r" fontAlgn="b"/>
                      <a:r>
                        <a:rPr lang="en-US" sz="1050" u="none" strike="noStrike" dirty="0">
                          <a:effectLst/>
                        </a:rPr>
                        <a:t>260,000</a:t>
                      </a:r>
                      <a:endParaRPr lang="en-US" sz="105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r" fontAlgn="b"/>
                      <a:r>
                        <a:rPr lang="en-US" sz="1050" u="none" strike="noStrike" dirty="0">
                          <a:effectLst/>
                        </a:rPr>
                        <a:t>40%</a:t>
                      </a:r>
                      <a:endParaRPr lang="en-US" sz="105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r>
                        <a:rPr lang="en-US" sz="1050" u="none" strike="noStrike" dirty="0">
                          <a:effectLst/>
                        </a:rPr>
                        <a:t>will receive</a:t>
                      </a:r>
                      <a:endParaRPr lang="en-US" sz="105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endParaRPr lang="en-US" sz="105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endParaRPr lang="en-US" sz="105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endParaRPr lang="en-US" sz="1050" b="0" i="0" u="none" strike="noStrike" dirty="0">
                        <a:solidFill>
                          <a:srgbClr val="000000"/>
                        </a:solidFill>
                        <a:effectLst/>
                        <a:latin typeface="Times New Roman" panose="02020603050405020304" pitchFamily="18" charset="0"/>
                      </a:endParaRPr>
                    </a:p>
                  </a:txBody>
                  <a:tcPr marL="6580" marR="6580" marT="6580" marB="0" anchor="b"/>
                </a:tc>
                <a:tc gridSpan="2">
                  <a:txBody>
                    <a:bodyPr/>
                    <a:lstStyle/>
                    <a:p>
                      <a:pPr algn="l" fontAlgn="b"/>
                      <a:r>
                        <a:rPr lang="en-US" sz="1050" u="none" strike="noStrike" dirty="0">
                          <a:effectLst/>
                        </a:rPr>
                        <a:t>PA productivity</a:t>
                      </a:r>
                      <a:endParaRPr lang="en-US" sz="1050" b="0" i="0" u="none" strike="noStrike" dirty="0">
                        <a:solidFill>
                          <a:srgbClr val="000000"/>
                        </a:solidFill>
                        <a:effectLst/>
                        <a:latin typeface="Times New Roman" panose="02020603050405020304" pitchFamily="18" charset="0"/>
                      </a:endParaRPr>
                    </a:p>
                  </a:txBody>
                  <a:tcPr marL="6580" marR="6580" marT="6580" marB="0" anchor="b"/>
                </a:tc>
                <a:tc hMerge="1">
                  <a:txBody>
                    <a:bodyPr/>
                    <a:lstStyle/>
                    <a:p>
                      <a:endParaRPr lang="en-US"/>
                    </a:p>
                  </a:txBody>
                  <a:tcPr/>
                </a:tc>
                <a:tc>
                  <a:txBody>
                    <a:bodyPr/>
                    <a:lstStyle/>
                    <a:p>
                      <a:pPr algn="l" fontAlgn="b"/>
                      <a:endParaRPr lang="en-US" sz="105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endParaRPr lang="en-US" sz="105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endParaRPr lang="en-US" sz="105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endParaRPr lang="en-US" sz="1050" b="0" i="0" u="none" strike="noStrike" dirty="0">
                        <a:solidFill>
                          <a:srgbClr val="000000"/>
                        </a:solidFill>
                        <a:effectLst/>
                        <a:latin typeface="Times New Roman" panose="02020603050405020304" pitchFamily="18" charset="0"/>
                      </a:endParaRPr>
                    </a:p>
                  </a:txBody>
                  <a:tcPr marL="6580" marR="6580" marT="6580" marB="0" anchor="b"/>
                </a:tc>
                <a:extLst>
                  <a:ext uri="{0D108BD9-81ED-4DB2-BD59-A6C34878D82A}">
                    <a16:rowId xmlns:a16="http://schemas.microsoft.com/office/drawing/2014/main" val="3003659336"/>
                  </a:ext>
                </a:extLst>
              </a:tr>
              <a:tr h="288618">
                <a:tc>
                  <a:txBody>
                    <a:bodyPr/>
                    <a:lstStyle/>
                    <a:p>
                      <a:pPr algn="r" fontAlgn="b"/>
                      <a:r>
                        <a:rPr lang="en-US" sz="1050" u="none" strike="noStrike" dirty="0">
                          <a:effectLst/>
                        </a:rPr>
                        <a:t>30,000</a:t>
                      </a:r>
                      <a:endParaRPr lang="en-US" sz="105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r" fontAlgn="b"/>
                      <a:r>
                        <a:rPr lang="en-US" sz="1050" u="none" strike="noStrike" dirty="0">
                          <a:effectLst/>
                        </a:rPr>
                        <a:t>50%</a:t>
                      </a:r>
                      <a:endParaRPr lang="en-US" sz="105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r>
                        <a:rPr lang="en-US" sz="1050" u="none" strike="noStrike" dirty="0">
                          <a:effectLst/>
                        </a:rPr>
                        <a:t>Product sales</a:t>
                      </a:r>
                      <a:endParaRPr lang="en-US" sz="105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endParaRPr lang="en-US" sz="105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r" fontAlgn="b"/>
                      <a:r>
                        <a:rPr lang="en-US" sz="1050" u="none" strike="noStrike" dirty="0">
                          <a:effectLst/>
                        </a:rPr>
                        <a:t>3%</a:t>
                      </a:r>
                      <a:endParaRPr lang="en-US" sz="105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endParaRPr lang="en-US" sz="105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r>
                        <a:rPr lang="en-US" sz="1050" u="none" strike="noStrike" dirty="0">
                          <a:effectLst/>
                        </a:rPr>
                        <a:t>         700,000 </a:t>
                      </a:r>
                      <a:endParaRPr lang="en-US" sz="105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r" fontAlgn="b"/>
                      <a:r>
                        <a:rPr lang="en-US" sz="1050" u="none" strike="noStrike" dirty="0">
                          <a:effectLst/>
                        </a:rPr>
                        <a:t>21,000</a:t>
                      </a:r>
                      <a:endParaRPr lang="en-US" sz="105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endParaRPr lang="en-US" sz="105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endParaRPr lang="en-US" sz="105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endParaRPr lang="en-US" sz="105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endParaRPr lang="en-US" sz="1050" b="0" i="0" u="none" strike="noStrike" dirty="0">
                        <a:solidFill>
                          <a:srgbClr val="000000"/>
                        </a:solidFill>
                        <a:effectLst/>
                        <a:latin typeface="Times New Roman" panose="02020603050405020304" pitchFamily="18" charset="0"/>
                      </a:endParaRPr>
                    </a:p>
                  </a:txBody>
                  <a:tcPr marL="6580" marR="6580" marT="6580" marB="0" anchor="b"/>
                </a:tc>
                <a:extLst>
                  <a:ext uri="{0D108BD9-81ED-4DB2-BD59-A6C34878D82A}">
                    <a16:rowId xmlns:a16="http://schemas.microsoft.com/office/drawing/2014/main" val="4050081493"/>
                  </a:ext>
                </a:extLst>
              </a:tr>
              <a:tr h="288618">
                <a:tc>
                  <a:txBody>
                    <a:bodyPr/>
                    <a:lstStyle/>
                    <a:p>
                      <a:pPr algn="r" fontAlgn="b"/>
                      <a:r>
                        <a:rPr lang="en-US" sz="1050" u="sng" strike="noStrike" dirty="0">
                          <a:effectLst/>
                        </a:rPr>
                        <a:t>30,000</a:t>
                      </a:r>
                      <a:endParaRPr lang="en-US" sz="1050" b="0" i="0" u="sng" strike="noStrike" dirty="0">
                        <a:solidFill>
                          <a:srgbClr val="000000"/>
                        </a:solidFill>
                        <a:effectLst/>
                        <a:latin typeface="Times New Roman" panose="02020603050405020304" pitchFamily="18" charset="0"/>
                      </a:endParaRPr>
                    </a:p>
                  </a:txBody>
                  <a:tcPr marL="6580" marR="6580" marT="6580" marB="0" anchor="b"/>
                </a:tc>
                <a:tc>
                  <a:txBody>
                    <a:bodyPr/>
                    <a:lstStyle/>
                    <a:p>
                      <a:pPr algn="r" fontAlgn="b"/>
                      <a:r>
                        <a:rPr lang="en-US" sz="1050" u="none" strike="noStrike" dirty="0">
                          <a:effectLst/>
                        </a:rPr>
                        <a:t>3%</a:t>
                      </a:r>
                      <a:endParaRPr lang="en-US" sz="105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r>
                        <a:rPr lang="en-US" sz="1050" u="none" strike="noStrike" dirty="0">
                          <a:effectLst/>
                        </a:rPr>
                        <a:t>PA</a:t>
                      </a:r>
                      <a:endParaRPr lang="en-US" sz="105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endParaRPr lang="en-US" sz="105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r" fontAlgn="b"/>
                      <a:r>
                        <a:rPr lang="en-US" sz="1050" u="none" strike="noStrike" dirty="0">
                          <a:effectLst/>
                        </a:rPr>
                        <a:t>3%</a:t>
                      </a:r>
                      <a:endParaRPr lang="en-US" sz="105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endParaRPr lang="en-US" sz="105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r>
                        <a:rPr lang="en-US" sz="1050" u="none" strike="noStrike" dirty="0">
                          <a:effectLst/>
                        </a:rPr>
                        <a:t>         300,000 </a:t>
                      </a:r>
                      <a:endParaRPr lang="en-US" sz="105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r" fontAlgn="b"/>
                      <a:r>
                        <a:rPr lang="en-US" sz="1050" u="none" strike="noStrike" dirty="0">
                          <a:effectLst/>
                        </a:rPr>
                        <a:t>9,000</a:t>
                      </a:r>
                      <a:endParaRPr lang="en-US" sz="105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endParaRPr lang="en-US" sz="105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endParaRPr lang="en-US" sz="105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endParaRPr lang="en-US" sz="105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endParaRPr lang="en-US" sz="1050" b="0" i="0" u="none" strike="noStrike" dirty="0">
                        <a:solidFill>
                          <a:srgbClr val="000000"/>
                        </a:solidFill>
                        <a:effectLst/>
                        <a:latin typeface="Times New Roman" panose="02020603050405020304" pitchFamily="18" charset="0"/>
                      </a:endParaRPr>
                    </a:p>
                  </a:txBody>
                  <a:tcPr marL="6580" marR="6580" marT="6580" marB="0" anchor="b"/>
                </a:tc>
                <a:extLst>
                  <a:ext uri="{0D108BD9-81ED-4DB2-BD59-A6C34878D82A}">
                    <a16:rowId xmlns:a16="http://schemas.microsoft.com/office/drawing/2014/main" val="4154205215"/>
                  </a:ext>
                </a:extLst>
              </a:tr>
              <a:tr h="541503">
                <a:tc>
                  <a:txBody>
                    <a:bodyPr/>
                    <a:lstStyle/>
                    <a:p>
                      <a:pPr algn="r" fontAlgn="b"/>
                      <a:r>
                        <a:rPr lang="en-US" sz="1050" u="none" strike="noStrike" dirty="0">
                          <a:effectLst/>
                        </a:rPr>
                        <a:t>320,000</a:t>
                      </a:r>
                      <a:endParaRPr lang="en-US" sz="1050" b="1"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r>
                        <a:rPr lang="en-US" sz="1050" u="none" strike="noStrike" dirty="0">
                          <a:effectLst/>
                        </a:rPr>
                        <a:t>Estimated Salary</a:t>
                      </a:r>
                      <a:endParaRPr lang="en-US" sz="1050" b="1"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r>
                        <a:rPr lang="en-US" sz="1050" u="none" strike="noStrike" dirty="0">
                          <a:effectLst/>
                        </a:rPr>
                        <a:t> $        1,280,000 </a:t>
                      </a:r>
                      <a:endParaRPr lang="en-US" sz="1050" b="1"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endParaRPr lang="en-US" sz="105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endParaRPr lang="en-US" sz="105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endParaRPr lang="en-US" sz="105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endParaRPr lang="en-US" sz="105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r" fontAlgn="b"/>
                      <a:r>
                        <a:rPr lang="en-US" sz="1050" u="none" strike="noStrike" dirty="0">
                          <a:effectLst/>
                        </a:rPr>
                        <a:t>300,00</a:t>
                      </a:r>
                      <a:endParaRPr lang="en-US" sz="105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endParaRPr lang="en-US" sz="105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endParaRPr lang="en-US" sz="105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endParaRPr lang="en-US" sz="105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endParaRPr lang="en-US" sz="1050" b="0" i="0" u="none" strike="noStrike" dirty="0">
                        <a:solidFill>
                          <a:srgbClr val="000000"/>
                        </a:solidFill>
                        <a:effectLst/>
                        <a:latin typeface="Times New Roman" panose="02020603050405020304" pitchFamily="18" charset="0"/>
                      </a:endParaRPr>
                    </a:p>
                  </a:txBody>
                  <a:tcPr marL="6580" marR="6580" marT="6580" marB="0" anchor="b"/>
                </a:tc>
                <a:extLst>
                  <a:ext uri="{0D108BD9-81ED-4DB2-BD59-A6C34878D82A}">
                    <a16:rowId xmlns:a16="http://schemas.microsoft.com/office/drawing/2014/main" val="1255534009"/>
                  </a:ext>
                </a:extLst>
              </a:tr>
              <a:tr h="288618">
                <a:tc>
                  <a:txBody>
                    <a:bodyPr/>
                    <a:lstStyle/>
                    <a:p>
                      <a:pPr algn="l" fontAlgn="b"/>
                      <a:r>
                        <a:rPr lang="en-US" sz="1050" u="none" strike="noStrike" dirty="0">
                          <a:effectLst/>
                        </a:rPr>
                        <a:t> </a:t>
                      </a:r>
                      <a:endParaRPr lang="en-US" sz="105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r>
                        <a:rPr lang="en-US" sz="1050" u="none" strike="noStrike" dirty="0">
                          <a:effectLst/>
                        </a:rPr>
                        <a:t>Per year </a:t>
                      </a:r>
                      <a:endParaRPr lang="en-US" sz="105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r>
                        <a:rPr lang="en-US" sz="1050" u="none" strike="noStrike" dirty="0">
                          <a:effectLst/>
                        </a:rPr>
                        <a:t>4 years</a:t>
                      </a:r>
                      <a:endParaRPr lang="en-US" sz="105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endParaRPr lang="en-US" sz="105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endParaRPr lang="en-US" sz="105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endParaRPr lang="en-US" sz="105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endParaRPr lang="en-US" sz="105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endParaRPr lang="en-US" sz="105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endParaRPr lang="en-US" sz="105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endParaRPr lang="en-US" sz="105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endParaRPr lang="en-US" sz="1050" b="0" i="0" u="none" strike="noStrike" dirty="0">
                        <a:solidFill>
                          <a:srgbClr val="000000"/>
                        </a:solidFill>
                        <a:effectLst/>
                        <a:latin typeface="Times New Roman" panose="02020603050405020304" pitchFamily="18" charset="0"/>
                      </a:endParaRPr>
                    </a:p>
                  </a:txBody>
                  <a:tcPr marL="6580" marR="6580" marT="6580" marB="0" anchor="b"/>
                </a:tc>
                <a:tc>
                  <a:txBody>
                    <a:bodyPr/>
                    <a:lstStyle/>
                    <a:p>
                      <a:pPr algn="l" fontAlgn="b"/>
                      <a:endParaRPr lang="en-US" sz="1050" b="0" i="0" u="none" strike="noStrike" dirty="0">
                        <a:solidFill>
                          <a:srgbClr val="000000"/>
                        </a:solidFill>
                        <a:effectLst/>
                        <a:latin typeface="Times New Roman" panose="02020603050405020304" pitchFamily="18" charset="0"/>
                      </a:endParaRPr>
                    </a:p>
                  </a:txBody>
                  <a:tcPr marL="6580" marR="6580" marT="6580" marB="0" anchor="b"/>
                </a:tc>
                <a:extLst>
                  <a:ext uri="{0D108BD9-81ED-4DB2-BD59-A6C34878D82A}">
                    <a16:rowId xmlns:a16="http://schemas.microsoft.com/office/drawing/2014/main" val="3098475473"/>
                  </a:ext>
                </a:extLst>
              </a:tr>
            </a:tbl>
          </a:graphicData>
        </a:graphic>
      </p:graphicFrame>
    </p:spTree>
    <p:extLst>
      <p:ext uri="{BB962C8B-B14F-4D97-AF65-F5344CB8AC3E}">
        <p14:creationId xmlns:p14="http://schemas.microsoft.com/office/powerpoint/2010/main" val="299944447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8980ED-9ED1-48D7-95C7-8C94D1C4102A}"/>
              </a:ext>
            </a:extLst>
          </p:cNvPr>
          <p:cNvSpPr>
            <a:spLocks noGrp="1"/>
          </p:cNvSpPr>
          <p:nvPr>
            <p:ph type="sldNum" sz="quarter" idx="10"/>
          </p:nvPr>
        </p:nvSpPr>
        <p:spPr/>
        <p:txBody>
          <a:bodyPr/>
          <a:lstStyle/>
          <a:p>
            <a:fld id="{2DD90FE8-495D-4CED-B8DD-DF6CEF082A18}" type="slidenum">
              <a:rPr lang="en-US" altLang="en-US" smtClean="0"/>
              <a:pPr/>
              <a:t>74</a:t>
            </a:fld>
            <a:endParaRPr lang="en-US" altLang="en-US" dirty="0"/>
          </a:p>
        </p:txBody>
      </p:sp>
      <p:graphicFrame>
        <p:nvGraphicFramePr>
          <p:cNvPr id="3" name="Table 2">
            <a:extLst>
              <a:ext uri="{FF2B5EF4-FFF2-40B4-BE49-F238E27FC236}">
                <a16:creationId xmlns:a16="http://schemas.microsoft.com/office/drawing/2014/main" id="{B0D2B76F-D7E1-4A98-8BE3-BF21980E8408}"/>
              </a:ext>
            </a:extLst>
          </p:cNvPr>
          <p:cNvGraphicFramePr>
            <a:graphicFrameLocks noGrp="1"/>
          </p:cNvGraphicFramePr>
          <p:nvPr>
            <p:extLst>
              <p:ext uri="{D42A27DB-BD31-4B8C-83A1-F6EECF244321}">
                <p14:modId xmlns:p14="http://schemas.microsoft.com/office/powerpoint/2010/main" val="3312493371"/>
              </p:ext>
            </p:extLst>
          </p:nvPr>
        </p:nvGraphicFramePr>
        <p:xfrm>
          <a:off x="1219200" y="304800"/>
          <a:ext cx="7772399" cy="6400797"/>
        </p:xfrm>
        <a:graphic>
          <a:graphicData uri="http://schemas.openxmlformats.org/drawingml/2006/table">
            <a:tbl>
              <a:tblPr>
                <a:tableStyleId>{5C22544A-7EE6-4342-B048-85BDC9FD1C3A}</a:tableStyleId>
              </a:tblPr>
              <a:tblGrid>
                <a:gridCol w="937659">
                  <a:extLst>
                    <a:ext uri="{9D8B030D-6E8A-4147-A177-3AD203B41FA5}">
                      <a16:colId xmlns:a16="http://schemas.microsoft.com/office/drawing/2014/main" val="2940415888"/>
                    </a:ext>
                  </a:extLst>
                </a:gridCol>
                <a:gridCol w="1287869">
                  <a:extLst>
                    <a:ext uri="{9D8B030D-6E8A-4147-A177-3AD203B41FA5}">
                      <a16:colId xmlns:a16="http://schemas.microsoft.com/office/drawing/2014/main" val="1958866138"/>
                    </a:ext>
                  </a:extLst>
                </a:gridCol>
                <a:gridCol w="1333057">
                  <a:extLst>
                    <a:ext uri="{9D8B030D-6E8A-4147-A177-3AD203B41FA5}">
                      <a16:colId xmlns:a16="http://schemas.microsoft.com/office/drawing/2014/main" val="1881147635"/>
                    </a:ext>
                  </a:extLst>
                </a:gridCol>
                <a:gridCol w="1084520">
                  <a:extLst>
                    <a:ext uri="{9D8B030D-6E8A-4147-A177-3AD203B41FA5}">
                      <a16:colId xmlns:a16="http://schemas.microsoft.com/office/drawing/2014/main" val="3655782572"/>
                    </a:ext>
                  </a:extLst>
                </a:gridCol>
                <a:gridCol w="542260">
                  <a:extLst>
                    <a:ext uri="{9D8B030D-6E8A-4147-A177-3AD203B41FA5}">
                      <a16:colId xmlns:a16="http://schemas.microsoft.com/office/drawing/2014/main" val="159343182"/>
                    </a:ext>
                  </a:extLst>
                </a:gridCol>
                <a:gridCol w="982847">
                  <a:extLst>
                    <a:ext uri="{9D8B030D-6E8A-4147-A177-3AD203B41FA5}">
                      <a16:colId xmlns:a16="http://schemas.microsoft.com/office/drawing/2014/main" val="1101312282"/>
                    </a:ext>
                  </a:extLst>
                </a:gridCol>
                <a:gridCol w="1061927">
                  <a:extLst>
                    <a:ext uri="{9D8B030D-6E8A-4147-A177-3AD203B41FA5}">
                      <a16:colId xmlns:a16="http://schemas.microsoft.com/office/drawing/2014/main" val="3269270791"/>
                    </a:ext>
                  </a:extLst>
                </a:gridCol>
                <a:gridCol w="542260">
                  <a:extLst>
                    <a:ext uri="{9D8B030D-6E8A-4147-A177-3AD203B41FA5}">
                      <a16:colId xmlns:a16="http://schemas.microsoft.com/office/drawing/2014/main" val="2770764988"/>
                    </a:ext>
                  </a:extLst>
                </a:gridCol>
              </a:tblGrid>
              <a:tr h="811424">
                <a:tc>
                  <a:txBody>
                    <a:bodyPr/>
                    <a:lstStyle/>
                    <a:p>
                      <a:pPr algn="l" fontAlgn="b"/>
                      <a:r>
                        <a:rPr lang="en-US" sz="1100" u="none" strike="noStrike" dirty="0">
                          <a:effectLst/>
                        </a:rPr>
                        <a:t> </a:t>
                      </a:r>
                      <a:endParaRPr lang="en-US" sz="1100" b="0" i="0" u="none" strike="noStrike" dirty="0">
                        <a:effectLst/>
                        <a:latin typeface="Times New Roman" panose="02020603050405020304" pitchFamily="18" charset="0"/>
                      </a:endParaRPr>
                    </a:p>
                  </a:txBody>
                  <a:tcPr marL="8971" marR="8971" marT="8971" marB="0" anchor="b"/>
                </a:tc>
                <a:tc>
                  <a:txBody>
                    <a:bodyPr/>
                    <a:lstStyle/>
                    <a:p>
                      <a:pPr algn="l" fontAlgn="b"/>
                      <a:endParaRPr lang="en-US" sz="1100" b="0" i="0" u="none" strike="noStrike" dirty="0">
                        <a:effectLst/>
                        <a:latin typeface="Times New Roman" panose="02020603050405020304" pitchFamily="18" charset="0"/>
                      </a:endParaRPr>
                    </a:p>
                  </a:txBody>
                  <a:tcPr marL="8971" marR="8971" marT="8971" marB="0" anchor="b"/>
                </a:tc>
                <a:tc>
                  <a:txBody>
                    <a:bodyPr/>
                    <a:lstStyle/>
                    <a:p>
                      <a:pPr algn="l" fontAlgn="b"/>
                      <a:endParaRPr lang="en-US" sz="1050" b="0" i="0" u="none" strike="noStrike" dirty="0">
                        <a:effectLst/>
                        <a:latin typeface="Times New Roman" panose="02020603050405020304" pitchFamily="18" charset="0"/>
                      </a:endParaRPr>
                    </a:p>
                  </a:txBody>
                  <a:tcPr marL="8971" marR="8971" marT="8971" marB="0" anchor="b"/>
                </a:tc>
                <a:tc>
                  <a:txBody>
                    <a:bodyPr/>
                    <a:lstStyle/>
                    <a:p>
                      <a:pPr algn="l" fontAlgn="b"/>
                      <a:r>
                        <a:rPr lang="en-US" sz="1050" u="none" strike="noStrike" dirty="0">
                          <a:effectLst/>
                        </a:rPr>
                        <a:t>If remain in practice</a:t>
                      </a:r>
                      <a:endParaRPr lang="en-US" sz="1050" b="0" i="0" u="none" strike="noStrike" dirty="0">
                        <a:effectLst/>
                        <a:latin typeface="Times New Roman" panose="02020603050405020304" pitchFamily="18" charset="0"/>
                      </a:endParaRPr>
                    </a:p>
                  </a:txBody>
                  <a:tcPr marL="8971" marR="8971" marT="8971" marB="0" anchor="b"/>
                </a:tc>
                <a:tc>
                  <a:txBody>
                    <a:bodyPr/>
                    <a:lstStyle/>
                    <a:p>
                      <a:pPr algn="l" fontAlgn="b"/>
                      <a:r>
                        <a:rPr lang="en-US" sz="1050" u="none" strike="noStrike" dirty="0">
                          <a:effectLst/>
                        </a:rPr>
                        <a:t> </a:t>
                      </a:r>
                      <a:endParaRPr lang="en-US" sz="1050" b="0" i="0" u="none" strike="noStrike" dirty="0">
                        <a:effectLst/>
                        <a:latin typeface="Times New Roman" panose="02020603050405020304" pitchFamily="18" charset="0"/>
                      </a:endParaRPr>
                    </a:p>
                  </a:txBody>
                  <a:tcPr marL="8971" marR="8971" marT="8971" marB="0" anchor="b"/>
                </a:tc>
                <a:tc>
                  <a:txBody>
                    <a:bodyPr/>
                    <a:lstStyle/>
                    <a:p>
                      <a:pPr algn="l" fontAlgn="b"/>
                      <a:r>
                        <a:rPr lang="en-US" sz="1050" u="none" strike="noStrike" dirty="0">
                          <a:effectLst/>
                        </a:rPr>
                        <a:t> </a:t>
                      </a:r>
                      <a:endParaRPr lang="en-US" sz="1050" b="0" i="0" u="none" strike="noStrike" dirty="0">
                        <a:effectLst/>
                        <a:latin typeface="Times New Roman" panose="02020603050405020304" pitchFamily="18" charset="0"/>
                      </a:endParaRPr>
                    </a:p>
                  </a:txBody>
                  <a:tcPr marL="8971" marR="8971" marT="8971" marB="0" anchor="b"/>
                </a:tc>
                <a:tc>
                  <a:txBody>
                    <a:bodyPr/>
                    <a:lstStyle/>
                    <a:p>
                      <a:pPr algn="l" fontAlgn="b"/>
                      <a:r>
                        <a:rPr lang="en-US" sz="1050" u="none" strike="noStrike" dirty="0">
                          <a:effectLst/>
                        </a:rPr>
                        <a:t> </a:t>
                      </a:r>
                      <a:endParaRPr lang="en-US" sz="1050" b="0" i="0" u="none" strike="noStrike" dirty="0">
                        <a:effectLst/>
                        <a:latin typeface="Times New Roman" panose="02020603050405020304" pitchFamily="18" charset="0"/>
                      </a:endParaRPr>
                    </a:p>
                  </a:txBody>
                  <a:tcPr marL="8971" marR="8971" marT="8971" marB="0" anchor="b"/>
                </a:tc>
                <a:tc>
                  <a:txBody>
                    <a:bodyPr/>
                    <a:lstStyle/>
                    <a:p>
                      <a:pPr algn="l" fontAlgn="b"/>
                      <a:endParaRPr lang="en-US" sz="1100" b="0" i="0" u="none" strike="noStrike" dirty="0">
                        <a:effectLst/>
                        <a:latin typeface="Times New Roman" panose="02020603050405020304" pitchFamily="18" charset="0"/>
                      </a:endParaRPr>
                    </a:p>
                  </a:txBody>
                  <a:tcPr marL="8971" marR="8971" marT="8971" marB="0" anchor="b"/>
                </a:tc>
                <a:extLst>
                  <a:ext uri="{0D108BD9-81ED-4DB2-BD59-A6C34878D82A}">
                    <a16:rowId xmlns:a16="http://schemas.microsoft.com/office/drawing/2014/main" val="1589673334"/>
                  </a:ext>
                </a:extLst>
              </a:tr>
              <a:tr h="432487">
                <a:tc>
                  <a:txBody>
                    <a:bodyPr/>
                    <a:lstStyle/>
                    <a:p>
                      <a:pPr algn="r" fontAlgn="b"/>
                      <a:r>
                        <a:rPr lang="en-US" sz="1050" u="none" strike="noStrike" dirty="0">
                          <a:effectLst/>
                        </a:rPr>
                        <a:t>800,000</a:t>
                      </a:r>
                      <a:endParaRPr lang="en-US" sz="1050" b="0" i="0" u="none" strike="noStrike" dirty="0">
                        <a:effectLst/>
                        <a:latin typeface="Times New Roman" panose="02020603050405020304" pitchFamily="18" charset="0"/>
                      </a:endParaRPr>
                    </a:p>
                  </a:txBody>
                  <a:tcPr marL="8971" marR="8971" marT="8971" marB="0" anchor="b"/>
                </a:tc>
                <a:tc gridSpan="2">
                  <a:txBody>
                    <a:bodyPr/>
                    <a:lstStyle/>
                    <a:p>
                      <a:pPr algn="l" fontAlgn="b"/>
                      <a:r>
                        <a:rPr lang="en-US" sz="1050" u="none" strike="noStrike" dirty="0">
                          <a:effectLst/>
                        </a:rPr>
                        <a:t>2019 approximate Net and benefits</a:t>
                      </a:r>
                      <a:endParaRPr lang="en-US" sz="1050" b="0" i="0" u="none" strike="noStrike" dirty="0">
                        <a:effectLst/>
                        <a:latin typeface="Times New Roman" panose="02020603050405020304" pitchFamily="18" charset="0"/>
                      </a:endParaRPr>
                    </a:p>
                  </a:txBody>
                  <a:tcPr marL="8971" marR="8971" marT="8971" marB="0" anchor="b"/>
                </a:tc>
                <a:tc hMerge="1">
                  <a:txBody>
                    <a:bodyPr/>
                    <a:lstStyle/>
                    <a:p>
                      <a:endParaRPr lang="en-US"/>
                    </a:p>
                  </a:txBody>
                  <a:tcPr/>
                </a:tc>
                <a:tc>
                  <a:txBody>
                    <a:bodyPr/>
                    <a:lstStyle/>
                    <a:p>
                      <a:pPr algn="l" fontAlgn="b"/>
                      <a:r>
                        <a:rPr lang="en-US" sz="1050" u="none" strike="noStrike" dirty="0">
                          <a:effectLst/>
                        </a:rPr>
                        <a:t> $        700,000 </a:t>
                      </a:r>
                      <a:endParaRPr lang="en-US" sz="1050" b="0" i="0" u="none" strike="noStrike" dirty="0">
                        <a:effectLst/>
                        <a:latin typeface="Times New Roman" panose="02020603050405020304" pitchFamily="18" charset="0"/>
                      </a:endParaRPr>
                    </a:p>
                  </a:txBody>
                  <a:tcPr marL="8971" marR="8971" marT="8971" marB="0" anchor="b"/>
                </a:tc>
                <a:tc gridSpan="3">
                  <a:txBody>
                    <a:bodyPr/>
                    <a:lstStyle/>
                    <a:p>
                      <a:pPr algn="l" fontAlgn="b"/>
                      <a:r>
                        <a:rPr lang="en-US" sz="1050" u="none" strike="noStrike" dirty="0">
                          <a:effectLst/>
                        </a:rPr>
                        <a:t>Per year net income and benefits minimum </a:t>
                      </a:r>
                      <a:endParaRPr lang="en-US" sz="1050" b="0" i="0" u="none" strike="noStrike" dirty="0">
                        <a:effectLst/>
                        <a:latin typeface="Times New Roman" panose="02020603050405020304" pitchFamily="18" charset="0"/>
                      </a:endParaRPr>
                    </a:p>
                  </a:txBody>
                  <a:tcPr marL="8971" marR="8971" marT="8971" marB="0" anchor="b"/>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dirty="0">
                        <a:effectLst/>
                        <a:latin typeface="Times New Roman" panose="02020603050405020304" pitchFamily="18" charset="0"/>
                      </a:endParaRPr>
                    </a:p>
                  </a:txBody>
                  <a:tcPr marL="8971" marR="8971" marT="8971" marB="0" anchor="b"/>
                </a:tc>
                <a:extLst>
                  <a:ext uri="{0D108BD9-81ED-4DB2-BD59-A6C34878D82A}">
                    <a16:rowId xmlns:a16="http://schemas.microsoft.com/office/drawing/2014/main" val="2220076042"/>
                  </a:ext>
                </a:extLst>
              </a:tr>
              <a:tr h="432487">
                <a:tc>
                  <a:txBody>
                    <a:bodyPr/>
                    <a:lstStyle/>
                    <a:p>
                      <a:pPr algn="l" fontAlgn="b"/>
                      <a:r>
                        <a:rPr lang="en-US" sz="1050" u="none" strike="noStrike" dirty="0">
                          <a:effectLst/>
                        </a:rPr>
                        <a:t> </a:t>
                      </a:r>
                      <a:endParaRPr lang="en-US" sz="1050" b="0" i="0" u="none" strike="noStrike" dirty="0">
                        <a:effectLst/>
                        <a:latin typeface="Times New Roman" panose="02020603050405020304" pitchFamily="18" charset="0"/>
                      </a:endParaRPr>
                    </a:p>
                  </a:txBody>
                  <a:tcPr marL="8971" marR="8971" marT="8971" marB="0" anchor="b"/>
                </a:tc>
                <a:tc>
                  <a:txBody>
                    <a:bodyPr/>
                    <a:lstStyle/>
                    <a:p>
                      <a:pPr algn="l" fontAlgn="b"/>
                      <a:endParaRPr lang="en-US" sz="1050" b="0" i="0" u="none" strike="noStrike" dirty="0">
                        <a:effectLst/>
                        <a:latin typeface="Times New Roman" panose="02020603050405020304" pitchFamily="18" charset="0"/>
                      </a:endParaRPr>
                    </a:p>
                  </a:txBody>
                  <a:tcPr marL="8971" marR="8971" marT="8971" marB="0" anchor="b"/>
                </a:tc>
                <a:tc>
                  <a:txBody>
                    <a:bodyPr/>
                    <a:lstStyle/>
                    <a:p>
                      <a:pPr algn="ctr" fontAlgn="b"/>
                      <a:r>
                        <a:rPr lang="en-US" sz="1050" u="none" strike="noStrike" dirty="0">
                          <a:effectLst/>
                        </a:rPr>
                        <a:t>4 years </a:t>
                      </a:r>
                      <a:endParaRPr lang="en-US" sz="1050" b="0" i="0" u="none" strike="noStrike" dirty="0">
                        <a:effectLst/>
                        <a:latin typeface="Times New Roman" panose="02020603050405020304" pitchFamily="18" charset="0"/>
                      </a:endParaRPr>
                    </a:p>
                  </a:txBody>
                  <a:tcPr marL="8971" marR="8971" marT="8971" marB="0" anchor="b"/>
                </a:tc>
                <a:tc>
                  <a:txBody>
                    <a:bodyPr/>
                    <a:lstStyle/>
                    <a:p>
                      <a:pPr algn="r" fontAlgn="b"/>
                      <a:r>
                        <a:rPr lang="en-US" sz="1050" u="none" strike="noStrike" dirty="0">
                          <a:effectLst/>
                        </a:rPr>
                        <a:t>4</a:t>
                      </a:r>
                      <a:endParaRPr lang="en-US" sz="1050" b="0" i="0" u="none" strike="noStrike" dirty="0">
                        <a:effectLst/>
                        <a:latin typeface="Times New Roman" panose="02020603050405020304" pitchFamily="18" charset="0"/>
                      </a:endParaRPr>
                    </a:p>
                  </a:txBody>
                  <a:tcPr marL="8971" marR="8971" marT="8971" marB="0" anchor="b"/>
                </a:tc>
                <a:tc>
                  <a:txBody>
                    <a:bodyPr/>
                    <a:lstStyle/>
                    <a:p>
                      <a:pPr algn="l" fontAlgn="b"/>
                      <a:r>
                        <a:rPr lang="en-US" sz="1050" u="none" strike="noStrike" dirty="0">
                          <a:effectLst/>
                        </a:rPr>
                        <a:t>years </a:t>
                      </a:r>
                      <a:endParaRPr lang="en-US" sz="1050" b="0" i="0" u="none" strike="noStrike" dirty="0">
                        <a:effectLst/>
                        <a:latin typeface="Times New Roman" panose="02020603050405020304" pitchFamily="18" charset="0"/>
                      </a:endParaRPr>
                    </a:p>
                  </a:txBody>
                  <a:tcPr marL="8971" marR="8971" marT="8971" marB="0" anchor="b"/>
                </a:tc>
                <a:tc>
                  <a:txBody>
                    <a:bodyPr/>
                    <a:lstStyle/>
                    <a:p>
                      <a:pPr algn="l" fontAlgn="b"/>
                      <a:r>
                        <a:rPr lang="en-US" sz="1050" u="none" strike="noStrike" dirty="0">
                          <a:effectLst/>
                        </a:rPr>
                        <a:t> </a:t>
                      </a:r>
                      <a:endParaRPr lang="en-US" sz="1050" b="0" i="0" u="none" strike="noStrike" dirty="0">
                        <a:effectLst/>
                        <a:latin typeface="Times New Roman" panose="02020603050405020304" pitchFamily="18" charset="0"/>
                      </a:endParaRPr>
                    </a:p>
                  </a:txBody>
                  <a:tcPr marL="8971" marR="8971" marT="8971" marB="0" anchor="b"/>
                </a:tc>
                <a:tc>
                  <a:txBody>
                    <a:bodyPr/>
                    <a:lstStyle/>
                    <a:p>
                      <a:pPr algn="l" fontAlgn="b"/>
                      <a:r>
                        <a:rPr lang="en-US" sz="1050" u="none" strike="noStrike" dirty="0">
                          <a:effectLst/>
                        </a:rPr>
                        <a:t> </a:t>
                      </a:r>
                      <a:endParaRPr lang="en-US" sz="1050" b="0" i="0" u="none" strike="noStrike" dirty="0">
                        <a:effectLst/>
                        <a:latin typeface="Times New Roman" panose="02020603050405020304" pitchFamily="18" charset="0"/>
                      </a:endParaRPr>
                    </a:p>
                  </a:txBody>
                  <a:tcPr marL="8971" marR="8971" marT="8971" marB="0" anchor="b"/>
                </a:tc>
                <a:tc>
                  <a:txBody>
                    <a:bodyPr/>
                    <a:lstStyle/>
                    <a:p>
                      <a:pPr algn="l" fontAlgn="b"/>
                      <a:endParaRPr lang="en-US" sz="1100" b="0" i="0" u="none" strike="noStrike" dirty="0">
                        <a:effectLst/>
                        <a:latin typeface="Times New Roman" panose="02020603050405020304" pitchFamily="18" charset="0"/>
                      </a:endParaRPr>
                    </a:p>
                  </a:txBody>
                  <a:tcPr marL="8971" marR="8971" marT="8971" marB="0" anchor="b"/>
                </a:tc>
                <a:extLst>
                  <a:ext uri="{0D108BD9-81ED-4DB2-BD59-A6C34878D82A}">
                    <a16:rowId xmlns:a16="http://schemas.microsoft.com/office/drawing/2014/main" val="4208469612"/>
                  </a:ext>
                </a:extLst>
              </a:tr>
              <a:tr h="432487">
                <a:tc>
                  <a:txBody>
                    <a:bodyPr/>
                    <a:lstStyle/>
                    <a:p>
                      <a:pPr algn="r" fontAlgn="b"/>
                      <a:r>
                        <a:rPr lang="en-US" sz="1050" u="none" strike="noStrike" dirty="0">
                          <a:effectLst/>
                        </a:rPr>
                        <a:t>480,000</a:t>
                      </a:r>
                      <a:endParaRPr lang="en-US" sz="1050" b="0" i="0" u="none" strike="noStrike" dirty="0">
                        <a:effectLst/>
                        <a:latin typeface="Times New Roman" panose="02020603050405020304" pitchFamily="18" charset="0"/>
                      </a:endParaRPr>
                    </a:p>
                  </a:txBody>
                  <a:tcPr marL="8971" marR="8971" marT="8971" marB="0" anchor="b"/>
                </a:tc>
                <a:tc>
                  <a:txBody>
                    <a:bodyPr/>
                    <a:lstStyle/>
                    <a:p>
                      <a:pPr algn="l" fontAlgn="b"/>
                      <a:r>
                        <a:rPr lang="en-US" sz="1050" u="none" strike="noStrike" dirty="0">
                          <a:effectLst/>
                        </a:rPr>
                        <a:t>Difference </a:t>
                      </a:r>
                      <a:endParaRPr lang="en-US" sz="1050" b="0" i="0" u="none" strike="noStrike" dirty="0">
                        <a:effectLst/>
                        <a:latin typeface="Times New Roman" panose="02020603050405020304" pitchFamily="18" charset="0"/>
                      </a:endParaRPr>
                    </a:p>
                  </a:txBody>
                  <a:tcPr marL="8971" marR="8971" marT="8971" marB="0" anchor="b"/>
                </a:tc>
                <a:tc>
                  <a:txBody>
                    <a:bodyPr/>
                    <a:lstStyle/>
                    <a:p>
                      <a:pPr algn="ctr" fontAlgn="b"/>
                      <a:r>
                        <a:rPr lang="en-US" sz="1050" u="none" strike="noStrike" dirty="0">
                          <a:effectLst/>
                        </a:rPr>
                        <a:t>                1,920,000</a:t>
                      </a:r>
                      <a:endParaRPr lang="en-US" sz="1050" b="0" i="0" u="none" strike="noStrike" dirty="0">
                        <a:effectLst/>
                        <a:latin typeface="Times New Roman" panose="02020603050405020304" pitchFamily="18" charset="0"/>
                      </a:endParaRPr>
                    </a:p>
                  </a:txBody>
                  <a:tcPr marL="8971" marR="8971" marT="8971" marB="0" anchor="b"/>
                </a:tc>
                <a:tc>
                  <a:txBody>
                    <a:bodyPr/>
                    <a:lstStyle/>
                    <a:p>
                      <a:pPr algn="l" fontAlgn="b"/>
                      <a:r>
                        <a:rPr lang="en-US" sz="1050" u="none" strike="noStrike" dirty="0">
                          <a:effectLst/>
                        </a:rPr>
                        <a:t> $     2,800,000 </a:t>
                      </a:r>
                      <a:endParaRPr lang="en-US" sz="1050" b="0" i="0" u="none" strike="noStrike" dirty="0">
                        <a:effectLst/>
                        <a:latin typeface="Times New Roman" panose="02020603050405020304" pitchFamily="18" charset="0"/>
                      </a:endParaRPr>
                    </a:p>
                  </a:txBody>
                  <a:tcPr marL="8971" marR="8971" marT="8971" marB="0" anchor="b"/>
                </a:tc>
                <a:tc gridSpan="2">
                  <a:txBody>
                    <a:bodyPr/>
                    <a:lstStyle/>
                    <a:p>
                      <a:pPr algn="l" fontAlgn="b"/>
                      <a:r>
                        <a:rPr lang="en-US" sz="1050" u="none" strike="noStrike" dirty="0">
                          <a:effectLst/>
                        </a:rPr>
                        <a:t>4 years net income benefits </a:t>
                      </a:r>
                      <a:endParaRPr lang="en-US" sz="1050" b="0" i="0" u="none" strike="noStrike" dirty="0">
                        <a:effectLst/>
                        <a:latin typeface="Times New Roman" panose="02020603050405020304" pitchFamily="18" charset="0"/>
                      </a:endParaRPr>
                    </a:p>
                  </a:txBody>
                  <a:tcPr marL="8971" marR="8971" marT="8971" marB="0" anchor="b"/>
                </a:tc>
                <a:tc hMerge="1">
                  <a:txBody>
                    <a:bodyPr/>
                    <a:lstStyle/>
                    <a:p>
                      <a:endParaRPr lang="en-US"/>
                    </a:p>
                  </a:txBody>
                  <a:tcPr/>
                </a:tc>
                <a:tc>
                  <a:txBody>
                    <a:bodyPr/>
                    <a:lstStyle/>
                    <a:p>
                      <a:pPr algn="l" fontAlgn="b"/>
                      <a:r>
                        <a:rPr lang="en-US" sz="1050" u="none" strike="noStrike" dirty="0">
                          <a:effectLst/>
                        </a:rPr>
                        <a:t> </a:t>
                      </a:r>
                      <a:endParaRPr lang="en-US" sz="1050" b="0" i="0" u="none" strike="noStrike" dirty="0">
                        <a:effectLst/>
                        <a:latin typeface="Times New Roman" panose="02020603050405020304" pitchFamily="18" charset="0"/>
                      </a:endParaRPr>
                    </a:p>
                  </a:txBody>
                  <a:tcPr marL="8971" marR="8971" marT="8971" marB="0" anchor="b"/>
                </a:tc>
                <a:tc>
                  <a:txBody>
                    <a:bodyPr/>
                    <a:lstStyle/>
                    <a:p>
                      <a:pPr algn="l" fontAlgn="b"/>
                      <a:endParaRPr lang="en-US" sz="1100" b="0" i="0" u="none" strike="noStrike" dirty="0">
                        <a:effectLst/>
                        <a:latin typeface="Times New Roman" panose="02020603050405020304" pitchFamily="18" charset="0"/>
                      </a:endParaRPr>
                    </a:p>
                  </a:txBody>
                  <a:tcPr marL="8971" marR="8971" marT="8971" marB="0" anchor="b"/>
                </a:tc>
                <a:extLst>
                  <a:ext uri="{0D108BD9-81ED-4DB2-BD59-A6C34878D82A}">
                    <a16:rowId xmlns:a16="http://schemas.microsoft.com/office/drawing/2014/main" val="2106210247"/>
                  </a:ext>
                </a:extLst>
              </a:tr>
              <a:tr h="432487">
                <a:tc>
                  <a:txBody>
                    <a:bodyPr/>
                    <a:lstStyle/>
                    <a:p>
                      <a:pPr algn="l" fontAlgn="b"/>
                      <a:r>
                        <a:rPr lang="en-US" sz="1050" u="none" strike="noStrike" dirty="0">
                          <a:effectLst/>
                        </a:rPr>
                        <a:t> </a:t>
                      </a:r>
                      <a:endParaRPr lang="en-US" sz="1050" b="0" i="0" u="none" strike="noStrike" dirty="0">
                        <a:effectLst/>
                        <a:latin typeface="Times New Roman" panose="02020603050405020304" pitchFamily="18" charset="0"/>
                      </a:endParaRPr>
                    </a:p>
                  </a:txBody>
                  <a:tcPr marL="8971" marR="8971" marT="8971" marB="0" anchor="b"/>
                </a:tc>
                <a:tc>
                  <a:txBody>
                    <a:bodyPr/>
                    <a:lstStyle/>
                    <a:p>
                      <a:pPr algn="l" fontAlgn="b"/>
                      <a:r>
                        <a:rPr lang="en-US" sz="1050" u="none" strike="noStrike" dirty="0">
                          <a:effectLst/>
                        </a:rPr>
                        <a:t>in wage solo vs. PE</a:t>
                      </a:r>
                      <a:endParaRPr lang="en-US" sz="1050" b="0" i="0" u="none" strike="noStrike" dirty="0">
                        <a:effectLst/>
                        <a:latin typeface="Times New Roman" panose="02020603050405020304" pitchFamily="18" charset="0"/>
                      </a:endParaRPr>
                    </a:p>
                  </a:txBody>
                  <a:tcPr marL="8971" marR="8971" marT="8971" marB="0" anchor="b"/>
                </a:tc>
                <a:tc>
                  <a:txBody>
                    <a:bodyPr/>
                    <a:lstStyle/>
                    <a:p>
                      <a:pPr algn="l" fontAlgn="b"/>
                      <a:r>
                        <a:rPr lang="en-US" sz="1050" u="none" strike="noStrike" dirty="0">
                          <a:effectLst/>
                        </a:rPr>
                        <a:t>Difference 4 years</a:t>
                      </a:r>
                      <a:endParaRPr lang="en-US" sz="1050" b="0" i="0" u="none" strike="noStrike" dirty="0">
                        <a:effectLst/>
                        <a:latin typeface="Times New Roman" panose="02020603050405020304" pitchFamily="18" charset="0"/>
                      </a:endParaRPr>
                    </a:p>
                  </a:txBody>
                  <a:tcPr marL="8971" marR="8971" marT="8971" marB="0" anchor="b"/>
                </a:tc>
                <a:tc>
                  <a:txBody>
                    <a:bodyPr/>
                    <a:lstStyle/>
                    <a:p>
                      <a:pPr algn="l" fontAlgn="b"/>
                      <a:r>
                        <a:rPr lang="en-US" sz="1050" u="sng" strike="noStrike" dirty="0">
                          <a:effectLst/>
                        </a:rPr>
                        <a:t> $        500,000 </a:t>
                      </a:r>
                      <a:endParaRPr lang="en-US" sz="1050" b="0" i="0" u="sng" strike="noStrike" dirty="0">
                        <a:effectLst/>
                        <a:latin typeface="Times New Roman" panose="02020603050405020304" pitchFamily="18" charset="0"/>
                      </a:endParaRPr>
                    </a:p>
                  </a:txBody>
                  <a:tcPr marL="8971" marR="8971" marT="8971" marB="0" anchor="b"/>
                </a:tc>
                <a:tc gridSpan="3">
                  <a:txBody>
                    <a:bodyPr/>
                    <a:lstStyle/>
                    <a:p>
                      <a:pPr algn="l" fontAlgn="b"/>
                      <a:r>
                        <a:rPr lang="en-US" sz="1050" u="none" strike="noStrike" dirty="0">
                          <a:effectLst/>
                        </a:rPr>
                        <a:t>Sell the practice minimum sale</a:t>
                      </a:r>
                      <a:endParaRPr lang="en-US" sz="1050" b="0" i="0" u="none" strike="noStrike" dirty="0">
                        <a:effectLst/>
                        <a:latin typeface="Times New Roman" panose="02020603050405020304" pitchFamily="18" charset="0"/>
                      </a:endParaRPr>
                    </a:p>
                  </a:txBody>
                  <a:tcPr marL="8971" marR="8971" marT="8971" marB="0" anchor="b"/>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dirty="0">
                        <a:effectLst/>
                        <a:latin typeface="Times New Roman" panose="02020603050405020304" pitchFamily="18" charset="0"/>
                      </a:endParaRPr>
                    </a:p>
                  </a:txBody>
                  <a:tcPr marL="8971" marR="8971" marT="8971" marB="0" anchor="b"/>
                </a:tc>
                <a:extLst>
                  <a:ext uri="{0D108BD9-81ED-4DB2-BD59-A6C34878D82A}">
                    <a16:rowId xmlns:a16="http://schemas.microsoft.com/office/drawing/2014/main" val="1514454461"/>
                  </a:ext>
                </a:extLst>
              </a:tr>
              <a:tr h="432487">
                <a:tc>
                  <a:txBody>
                    <a:bodyPr/>
                    <a:lstStyle/>
                    <a:p>
                      <a:pPr algn="l" fontAlgn="b"/>
                      <a:r>
                        <a:rPr lang="en-US" sz="1050" u="none" strike="noStrike" dirty="0">
                          <a:effectLst/>
                        </a:rPr>
                        <a:t> </a:t>
                      </a:r>
                      <a:endParaRPr lang="en-US" sz="1050" b="0" i="0" u="none" strike="noStrike" dirty="0">
                        <a:effectLst/>
                        <a:latin typeface="Times New Roman" panose="02020603050405020304" pitchFamily="18" charset="0"/>
                      </a:endParaRPr>
                    </a:p>
                  </a:txBody>
                  <a:tcPr marL="8971" marR="8971" marT="8971" marB="0" anchor="b"/>
                </a:tc>
                <a:tc>
                  <a:txBody>
                    <a:bodyPr/>
                    <a:lstStyle/>
                    <a:p>
                      <a:pPr algn="l" fontAlgn="b"/>
                      <a:r>
                        <a:rPr lang="en-US" sz="1050" u="none" strike="noStrike" dirty="0">
                          <a:effectLst/>
                        </a:rPr>
                        <a:t>per year</a:t>
                      </a:r>
                      <a:endParaRPr lang="en-US" sz="1050" b="0" i="0" u="none" strike="noStrike" dirty="0">
                        <a:effectLst/>
                        <a:latin typeface="Times New Roman" panose="02020603050405020304" pitchFamily="18" charset="0"/>
                      </a:endParaRPr>
                    </a:p>
                  </a:txBody>
                  <a:tcPr marL="8971" marR="8971" marT="8971" marB="0" anchor="b"/>
                </a:tc>
                <a:tc>
                  <a:txBody>
                    <a:bodyPr/>
                    <a:lstStyle/>
                    <a:p>
                      <a:pPr algn="l" fontAlgn="b"/>
                      <a:r>
                        <a:rPr lang="en-US" sz="1050" u="none" strike="noStrike" dirty="0">
                          <a:effectLst/>
                        </a:rPr>
                        <a:t>                   930,000.00 </a:t>
                      </a:r>
                      <a:endParaRPr lang="en-US" sz="1050" b="0" i="0" u="none" strike="noStrike" dirty="0">
                        <a:effectLst/>
                        <a:latin typeface="Times New Roman" panose="02020603050405020304" pitchFamily="18" charset="0"/>
                      </a:endParaRPr>
                    </a:p>
                  </a:txBody>
                  <a:tcPr marL="8971" marR="8971" marT="8971" marB="0" anchor="b"/>
                </a:tc>
                <a:tc>
                  <a:txBody>
                    <a:bodyPr/>
                    <a:lstStyle/>
                    <a:p>
                      <a:pPr algn="l" fontAlgn="b"/>
                      <a:r>
                        <a:rPr lang="en-US" sz="1050" u="none" strike="noStrike" dirty="0">
                          <a:effectLst/>
                        </a:rPr>
                        <a:t>        3,300,000 </a:t>
                      </a:r>
                      <a:endParaRPr lang="en-US" sz="1050" b="1" i="0" u="none" strike="noStrike" dirty="0">
                        <a:effectLst/>
                        <a:latin typeface="Times New Roman" panose="02020603050405020304" pitchFamily="18" charset="0"/>
                      </a:endParaRPr>
                    </a:p>
                  </a:txBody>
                  <a:tcPr marL="8971" marR="8971" marT="8971" marB="0" anchor="b"/>
                </a:tc>
                <a:tc gridSpan="3">
                  <a:txBody>
                    <a:bodyPr/>
                    <a:lstStyle/>
                    <a:p>
                      <a:pPr algn="l" fontAlgn="b"/>
                      <a:r>
                        <a:rPr lang="en-US" sz="1050" u="none" strike="noStrike" dirty="0">
                          <a:effectLst/>
                        </a:rPr>
                        <a:t>TOTAL income  plus sale of practice</a:t>
                      </a:r>
                      <a:endParaRPr lang="en-US" sz="1050" b="0" i="0" u="none" strike="noStrike" dirty="0">
                        <a:effectLst/>
                        <a:latin typeface="Times New Roman" panose="02020603050405020304" pitchFamily="18" charset="0"/>
                      </a:endParaRPr>
                    </a:p>
                  </a:txBody>
                  <a:tcPr marL="8971" marR="8971" marT="8971" marB="0" anchor="b"/>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dirty="0">
                        <a:effectLst/>
                        <a:latin typeface="Times New Roman" panose="02020603050405020304" pitchFamily="18" charset="0"/>
                      </a:endParaRPr>
                    </a:p>
                  </a:txBody>
                  <a:tcPr marL="8971" marR="8971" marT="8971" marB="0" anchor="b"/>
                </a:tc>
                <a:extLst>
                  <a:ext uri="{0D108BD9-81ED-4DB2-BD59-A6C34878D82A}">
                    <a16:rowId xmlns:a16="http://schemas.microsoft.com/office/drawing/2014/main" val="2196995726"/>
                  </a:ext>
                </a:extLst>
              </a:tr>
              <a:tr h="432487">
                <a:tc>
                  <a:txBody>
                    <a:bodyPr/>
                    <a:lstStyle/>
                    <a:p>
                      <a:pPr algn="l" fontAlgn="b"/>
                      <a:r>
                        <a:rPr lang="en-US" sz="1050" u="none" strike="noStrike" dirty="0">
                          <a:effectLst/>
                        </a:rPr>
                        <a:t> </a:t>
                      </a:r>
                      <a:endParaRPr lang="en-US" sz="1050" b="0" i="0" u="none" strike="noStrike" dirty="0">
                        <a:effectLst/>
                        <a:latin typeface="Times New Roman" panose="02020603050405020304" pitchFamily="18" charset="0"/>
                      </a:endParaRPr>
                    </a:p>
                  </a:txBody>
                  <a:tcPr marL="8971" marR="8971" marT="8971" marB="0" anchor="b"/>
                </a:tc>
                <a:tc>
                  <a:txBody>
                    <a:bodyPr/>
                    <a:lstStyle/>
                    <a:p>
                      <a:pPr algn="l" fontAlgn="b"/>
                      <a:endParaRPr lang="en-US" sz="1050" b="0" i="0" u="none" strike="noStrike" dirty="0">
                        <a:effectLst/>
                        <a:latin typeface="Times New Roman" panose="02020603050405020304" pitchFamily="18" charset="0"/>
                      </a:endParaRPr>
                    </a:p>
                  </a:txBody>
                  <a:tcPr marL="8971" marR="8971" marT="8971" marB="0" anchor="b"/>
                </a:tc>
                <a:tc>
                  <a:txBody>
                    <a:bodyPr/>
                    <a:lstStyle/>
                    <a:p>
                      <a:pPr algn="l" fontAlgn="b"/>
                      <a:endParaRPr lang="en-US" sz="1050" b="0" i="0" u="none" strike="noStrike" dirty="0">
                        <a:effectLst/>
                        <a:latin typeface="Times New Roman" panose="02020603050405020304" pitchFamily="18" charset="0"/>
                      </a:endParaRPr>
                    </a:p>
                  </a:txBody>
                  <a:tcPr marL="8971" marR="8971" marT="8971" marB="0" anchor="b"/>
                </a:tc>
                <a:tc>
                  <a:txBody>
                    <a:bodyPr/>
                    <a:lstStyle/>
                    <a:p>
                      <a:pPr algn="l" fontAlgn="b"/>
                      <a:endParaRPr lang="en-US" sz="1050" b="0" i="0" u="none" strike="noStrike" dirty="0">
                        <a:effectLst/>
                        <a:latin typeface="Times New Roman" panose="02020603050405020304" pitchFamily="18" charset="0"/>
                      </a:endParaRPr>
                    </a:p>
                  </a:txBody>
                  <a:tcPr marL="8971" marR="8971" marT="8971" marB="0" anchor="b"/>
                </a:tc>
                <a:tc>
                  <a:txBody>
                    <a:bodyPr/>
                    <a:lstStyle/>
                    <a:p>
                      <a:pPr algn="l" fontAlgn="b"/>
                      <a:endParaRPr lang="en-US" sz="1050" b="0" i="0" u="none" strike="noStrike" dirty="0">
                        <a:effectLst/>
                        <a:latin typeface="Times New Roman" panose="02020603050405020304" pitchFamily="18" charset="0"/>
                      </a:endParaRPr>
                    </a:p>
                  </a:txBody>
                  <a:tcPr marL="8971" marR="8971" marT="8971" marB="0" anchor="b"/>
                </a:tc>
                <a:tc>
                  <a:txBody>
                    <a:bodyPr/>
                    <a:lstStyle/>
                    <a:p>
                      <a:pPr algn="l" fontAlgn="b"/>
                      <a:endParaRPr lang="en-US" sz="1050" b="0" i="0" u="none" strike="noStrike" dirty="0">
                        <a:effectLst/>
                        <a:latin typeface="Times New Roman" panose="02020603050405020304" pitchFamily="18" charset="0"/>
                      </a:endParaRPr>
                    </a:p>
                  </a:txBody>
                  <a:tcPr marL="8971" marR="8971" marT="8971" marB="0" anchor="b"/>
                </a:tc>
                <a:tc>
                  <a:txBody>
                    <a:bodyPr/>
                    <a:lstStyle/>
                    <a:p>
                      <a:pPr algn="l" fontAlgn="b"/>
                      <a:endParaRPr lang="en-US" sz="1050" b="0" i="0" u="none" strike="noStrike" dirty="0">
                        <a:effectLst/>
                        <a:latin typeface="Times New Roman" panose="02020603050405020304" pitchFamily="18" charset="0"/>
                      </a:endParaRPr>
                    </a:p>
                  </a:txBody>
                  <a:tcPr marL="8971" marR="8971" marT="8971" marB="0" anchor="b"/>
                </a:tc>
                <a:tc>
                  <a:txBody>
                    <a:bodyPr/>
                    <a:lstStyle/>
                    <a:p>
                      <a:pPr algn="l" fontAlgn="b"/>
                      <a:endParaRPr lang="en-US" sz="1100" b="0" i="0" u="none" strike="noStrike" dirty="0">
                        <a:effectLst/>
                        <a:latin typeface="Times New Roman" panose="02020603050405020304" pitchFamily="18" charset="0"/>
                      </a:endParaRPr>
                    </a:p>
                  </a:txBody>
                  <a:tcPr marL="8971" marR="8971" marT="8971" marB="0" anchor="b"/>
                </a:tc>
                <a:extLst>
                  <a:ext uri="{0D108BD9-81ED-4DB2-BD59-A6C34878D82A}">
                    <a16:rowId xmlns:a16="http://schemas.microsoft.com/office/drawing/2014/main" val="3115749990"/>
                  </a:ext>
                </a:extLst>
              </a:tr>
              <a:tr h="811424">
                <a:tc>
                  <a:txBody>
                    <a:bodyPr/>
                    <a:lstStyle/>
                    <a:p>
                      <a:pPr algn="l" fontAlgn="b"/>
                      <a:r>
                        <a:rPr lang="en-US" sz="1200" u="none" strike="noStrike" dirty="0">
                          <a:effectLst/>
                        </a:rPr>
                        <a:t> </a:t>
                      </a:r>
                      <a:endParaRPr lang="en-US" sz="1200" b="0" i="0" u="none" strike="noStrike" dirty="0">
                        <a:effectLst/>
                        <a:latin typeface="Times New Roman" panose="02020603050405020304" pitchFamily="18" charset="0"/>
                      </a:endParaRPr>
                    </a:p>
                  </a:txBody>
                  <a:tcPr marL="8971" marR="8971" marT="8971" marB="0" anchor="b"/>
                </a:tc>
                <a:tc>
                  <a:txBody>
                    <a:bodyPr/>
                    <a:lstStyle/>
                    <a:p>
                      <a:pPr algn="l" fontAlgn="b"/>
                      <a:endParaRPr lang="en-US" sz="1200" b="0" i="0" u="none" strike="noStrike" dirty="0">
                        <a:effectLst/>
                        <a:latin typeface="Times New Roman" panose="02020603050405020304" pitchFamily="18" charset="0"/>
                      </a:endParaRPr>
                    </a:p>
                  </a:txBody>
                  <a:tcPr marL="8971" marR="8971" marT="8971" marB="0" anchor="b"/>
                </a:tc>
                <a:tc>
                  <a:txBody>
                    <a:bodyPr/>
                    <a:lstStyle/>
                    <a:p>
                      <a:pPr algn="l" fontAlgn="b"/>
                      <a:endParaRPr lang="en-US" sz="1050" b="0" i="0" u="none" strike="noStrike" dirty="0">
                        <a:effectLst/>
                        <a:latin typeface="Times New Roman" panose="02020603050405020304" pitchFamily="18" charset="0"/>
                      </a:endParaRPr>
                    </a:p>
                  </a:txBody>
                  <a:tcPr marL="8971" marR="8971" marT="8971" marB="0" anchor="b"/>
                </a:tc>
                <a:tc>
                  <a:txBody>
                    <a:bodyPr/>
                    <a:lstStyle/>
                    <a:p>
                      <a:pPr algn="r" fontAlgn="b"/>
                      <a:r>
                        <a:rPr lang="en-US" sz="1050" u="none" strike="noStrike" dirty="0">
                          <a:effectLst/>
                        </a:rPr>
                        <a:t>$800,000 </a:t>
                      </a:r>
                      <a:endParaRPr lang="en-US" sz="1050" b="0" i="0" u="none" strike="noStrike" dirty="0">
                        <a:effectLst/>
                        <a:latin typeface="Times New Roman" panose="02020603050405020304" pitchFamily="18" charset="0"/>
                      </a:endParaRPr>
                    </a:p>
                  </a:txBody>
                  <a:tcPr marL="8971" marR="8971" marT="8971" marB="0" anchor="b"/>
                </a:tc>
                <a:tc gridSpan="3">
                  <a:txBody>
                    <a:bodyPr/>
                    <a:lstStyle/>
                    <a:p>
                      <a:pPr algn="l" fontAlgn="b"/>
                      <a:r>
                        <a:rPr lang="en-US" sz="1050" u="none" strike="noStrike" dirty="0">
                          <a:effectLst/>
                        </a:rPr>
                        <a:t>Per year net income and benefits from the practice</a:t>
                      </a:r>
                      <a:endParaRPr lang="en-US" sz="1050" b="0" i="0" u="none" strike="noStrike" dirty="0">
                        <a:effectLst/>
                        <a:latin typeface="Times New Roman" panose="02020603050405020304" pitchFamily="18" charset="0"/>
                      </a:endParaRPr>
                    </a:p>
                  </a:txBody>
                  <a:tcPr marL="8971" marR="8971" marT="8971" marB="0" anchor="b"/>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dirty="0">
                        <a:effectLst/>
                        <a:latin typeface="Times New Roman" panose="02020603050405020304" pitchFamily="18" charset="0"/>
                      </a:endParaRPr>
                    </a:p>
                  </a:txBody>
                  <a:tcPr marL="8971" marR="8971" marT="8971" marB="0" anchor="b"/>
                </a:tc>
                <a:extLst>
                  <a:ext uri="{0D108BD9-81ED-4DB2-BD59-A6C34878D82A}">
                    <a16:rowId xmlns:a16="http://schemas.microsoft.com/office/drawing/2014/main" val="399584605"/>
                  </a:ext>
                </a:extLst>
              </a:tr>
              <a:tr h="432487">
                <a:tc>
                  <a:txBody>
                    <a:bodyPr/>
                    <a:lstStyle/>
                    <a:p>
                      <a:pPr algn="l" fontAlgn="b"/>
                      <a:r>
                        <a:rPr lang="en-US" sz="1200" u="none" strike="noStrike" dirty="0">
                          <a:effectLst/>
                        </a:rPr>
                        <a:t> </a:t>
                      </a:r>
                      <a:endParaRPr lang="en-US" sz="1200" b="0" i="0" u="none" strike="noStrike" dirty="0">
                        <a:effectLst/>
                        <a:latin typeface="Times New Roman" panose="02020603050405020304" pitchFamily="18" charset="0"/>
                      </a:endParaRPr>
                    </a:p>
                  </a:txBody>
                  <a:tcPr marL="8971" marR="8971" marT="8971" marB="0" anchor="b"/>
                </a:tc>
                <a:tc>
                  <a:txBody>
                    <a:bodyPr/>
                    <a:lstStyle/>
                    <a:p>
                      <a:pPr algn="l" fontAlgn="b"/>
                      <a:endParaRPr lang="en-US" sz="1200" b="0" i="0" u="none" strike="noStrike" dirty="0">
                        <a:effectLst/>
                        <a:latin typeface="Times New Roman" panose="02020603050405020304" pitchFamily="18" charset="0"/>
                      </a:endParaRPr>
                    </a:p>
                  </a:txBody>
                  <a:tcPr marL="8971" marR="8971" marT="8971" marB="0" anchor="b"/>
                </a:tc>
                <a:tc>
                  <a:txBody>
                    <a:bodyPr/>
                    <a:lstStyle/>
                    <a:p>
                      <a:pPr algn="l" fontAlgn="b"/>
                      <a:endParaRPr lang="en-US" sz="1050" b="0" i="0" u="none" strike="noStrike" dirty="0">
                        <a:effectLst/>
                        <a:latin typeface="Times New Roman" panose="02020603050405020304" pitchFamily="18" charset="0"/>
                      </a:endParaRPr>
                    </a:p>
                  </a:txBody>
                  <a:tcPr marL="8971" marR="8971" marT="8971" marB="0" anchor="b"/>
                </a:tc>
                <a:tc>
                  <a:txBody>
                    <a:bodyPr/>
                    <a:lstStyle/>
                    <a:p>
                      <a:pPr algn="r" fontAlgn="b"/>
                      <a:r>
                        <a:rPr lang="en-US" sz="1050" u="none" strike="noStrike" dirty="0">
                          <a:effectLst/>
                        </a:rPr>
                        <a:t>4</a:t>
                      </a:r>
                      <a:endParaRPr lang="en-US" sz="1050" b="0" i="0" u="none" strike="noStrike" dirty="0">
                        <a:effectLst/>
                        <a:latin typeface="Times New Roman" panose="02020603050405020304" pitchFamily="18" charset="0"/>
                      </a:endParaRPr>
                    </a:p>
                  </a:txBody>
                  <a:tcPr marL="8971" marR="8971" marT="8971" marB="0" anchor="b"/>
                </a:tc>
                <a:tc>
                  <a:txBody>
                    <a:bodyPr/>
                    <a:lstStyle/>
                    <a:p>
                      <a:pPr algn="l" fontAlgn="b"/>
                      <a:r>
                        <a:rPr lang="en-US" sz="1050" u="none" strike="noStrike" dirty="0">
                          <a:effectLst/>
                        </a:rPr>
                        <a:t> </a:t>
                      </a:r>
                      <a:endParaRPr lang="en-US" sz="1050" b="0" i="0" u="none" strike="noStrike" dirty="0">
                        <a:effectLst/>
                        <a:latin typeface="Times New Roman" panose="02020603050405020304" pitchFamily="18" charset="0"/>
                      </a:endParaRPr>
                    </a:p>
                  </a:txBody>
                  <a:tcPr marL="8971" marR="8971" marT="8971" marB="0" anchor="b"/>
                </a:tc>
                <a:tc>
                  <a:txBody>
                    <a:bodyPr/>
                    <a:lstStyle/>
                    <a:p>
                      <a:pPr algn="l" fontAlgn="b"/>
                      <a:r>
                        <a:rPr lang="en-US" sz="1050" u="none" strike="noStrike" dirty="0">
                          <a:effectLst/>
                        </a:rPr>
                        <a:t> </a:t>
                      </a:r>
                      <a:endParaRPr lang="en-US" sz="1050" b="0" i="0" u="none" strike="noStrike" dirty="0">
                        <a:effectLst/>
                        <a:latin typeface="Times New Roman" panose="02020603050405020304" pitchFamily="18" charset="0"/>
                      </a:endParaRPr>
                    </a:p>
                  </a:txBody>
                  <a:tcPr marL="8971" marR="8971" marT="8971" marB="0" anchor="b"/>
                </a:tc>
                <a:tc>
                  <a:txBody>
                    <a:bodyPr/>
                    <a:lstStyle/>
                    <a:p>
                      <a:pPr algn="l" fontAlgn="b"/>
                      <a:r>
                        <a:rPr lang="en-US" sz="1050" u="none" strike="noStrike" dirty="0">
                          <a:effectLst/>
                        </a:rPr>
                        <a:t> </a:t>
                      </a:r>
                      <a:endParaRPr lang="en-US" sz="1050" b="0" i="0" u="none" strike="noStrike" dirty="0">
                        <a:effectLst/>
                        <a:latin typeface="Times New Roman" panose="02020603050405020304" pitchFamily="18" charset="0"/>
                      </a:endParaRPr>
                    </a:p>
                  </a:txBody>
                  <a:tcPr marL="8971" marR="8971" marT="8971" marB="0" anchor="b"/>
                </a:tc>
                <a:tc>
                  <a:txBody>
                    <a:bodyPr/>
                    <a:lstStyle/>
                    <a:p>
                      <a:pPr algn="l" fontAlgn="b"/>
                      <a:endParaRPr lang="en-US" sz="1100" b="0" i="0" u="none" strike="noStrike" dirty="0">
                        <a:effectLst/>
                        <a:latin typeface="Times New Roman" panose="02020603050405020304" pitchFamily="18" charset="0"/>
                      </a:endParaRPr>
                    </a:p>
                  </a:txBody>
                  <a:tcPr marL="8971" marR="8971" marT="8971" marB="0" anchor="b"/>
                </a:tc>
                <a:extLst>
                  <a:ext uri="{0D108BD9-81ED-4DB2-BD59-A6C34878D82A}">
                    <a16:rowId xmlns:a16="http://schemas.microsoft.com/office/drawing/2014/main" val="3971218635"/>
                  </a:ext>
                </a:extLst>
              </a:tr>
              <a:tr h="432487">
                <a:tc>
                  <a:txBody>
                    <a:bodyPr/>
                    <a:lstStyle/>
                    <a:p>
                      <a:pPr algn="l" fontAlgn="b"/>
                      <a:r>
                        <a:rPr lang="en-US" sz="1200" u="none" strike="noStrike" dirty="0">
                          <a:effectLst/>
                        </a:rPr>
                        <a:t> </a:t>
                      </a:r>
                      <a:endParaRPr lang="en-US" sz="1200" b="0" i="0" u="none" strike="noStrike" dirty="0">
                        <a:effectLst/>
                        <a:latin typeface="Times New Roman" panose="02020603050405020304" pitchFamily="18" charset="0"/>
                      </a:endParaRPr>
                    </a:p>
                  </a:txBody>
                  <a:tcPr marL="8971" marR="8971" marT="8971" marB="0" anchor="b"/>
                </a:tc>
                <a:tc>
                  <a:txBody>
                    <a:bodyPr/>
                    <a:lstStyle/>
                    <a:p>
                      <a:pPr algn="l" fontAlgn="b"/>
                      <a:endParaRPr lang="en-US" sz="1200" b="0" i="0" u="none" strike="noStrike" dirty="0">
                        <a:effectLst/>
                        <a:latin typeface="Times New Roman" panose="02020603050405020304" pitchFamily="18" charset="0"/>
                      </a:endParaRPr>
                    </a:p>
                  </a:txBody>
                  <a:tcPr marL="8971" marR="8971" marT="8971" marB="0" anchor="b"/>
                </a:tc>
                <a:tc>
                  <a:txBody>
                    <a:bodyPr/>
                    <a:lstStyle/>
                    <a:p>
                      <a:pPr algn="l" fontAlgn="b"/>
                      <a:endParaRPr lang="en-US" sz="1050" b="0" i="0" u="none" strike="noStrike" dirty="0">
                        <a:effectLst/>
                        <a:latin typeface="Times New Roman" panose="02020603050405020304" pitchFamily="18" charset="0"/>
                      </a:endParaRPr>
                    </a:p>
                  </a:txBody>
                  <a:tcPr marL="8971" marR="8971" marT="8971" marB="0" anchor="b"/>
                </a:tc>
                <a:tc>
                  <a:txBody>
                    <a:bodyPr/>
                    <a:lstStyle/>
                    <a:p>
                      <a:pPr algn="r" fontAlgn="b"/>
                      <a:r>
                        <a:rPr lang="en-US" sz="1050" u="none" strike="noStrike" dirty="0">
                          <a:effectLst/>
                        </a:rPr>
                        <a:t>$3,200,000 </a:t>
                      </a:r>
                      <a:endParaRPr lang="en-US" sz="1050" b="0" i="0" u="none" strike="noStrike" dirty="0">
                        <a:effectLst/>
                        <a:latin typeface="Times New Roman" panose="02020603050405020304" pitchFamily="18" charset="0"/>
                      </a:endParaRPr>
                    </a:p>
                  </a:txBody>
                  <a:tcPr marL="8971" marR="8971" marT="8971" marB="0" anchor="b"/>
                </a:tc>
                <a:tc gridSpan="2">
                  <a:txBody>
                    <a:bodyPr/>
                    <a:lstStyle/>
                    <a:p>
                      <a:pPr algn="l" fontAlgn="b"/>
                      <a:r>
                        <a:rPr lang="en-US" sz="1050" u="none" strike="noStrike" dirty="0">
                          <a:effectLst/>
                        </a:rPr>
                        <a:t>4 years net income benefits</a:t>
                      </a:r>
                      <a:endParaRPr lang="en-US" sz="1050" b="0" i="0" u="none" strike="noStrike" dirty="0">
                        <a:effectLst/>
                        <a:latin typeface="Times New Roman" panose="02020603050405020304" pitchFamily="18" charset="0"/>
                      </a:endParaRPr>
                    </a:p>
                  </a:txBody>
                  <a:tcPr marL="8971" marR="8971" marT="8971" marB="0" anchor="b"/>
                </a:tc>
                <a:tc hMerge="1">
                  <a:txBody>
                    <a:bodyPr/>
                    <a:lstStyle/>
                    <a:p>
                      <a:endParaRPr lang="en-US"/>
                    </a:p>
                  </a:txBody>
                  <a:tcPr/>
                </a:tc>
                <a:tc>
                  <a:txBody>
                    <a:bodyPr/>
                    <a:lstStyle/>
                    <a:p>
                      <a:pPr algn="l" fontAlgn="b"/>
                      <a:r>
                        <a:rPr lang="en-US" sz="1050" u="none" strike="noStrike" dirty="0">
                          <a:effectLst/>
                        </a:rPr>
                        <a:t> </a:t>
                      </a:r>
                      <a:endParaRPr lang="en-US" sz="1050" b="0" i="0" u="none" strike="noStrike" dirty="0">
                        <a:effectLst/>
                        <a:latin typeface="Times New Roman" panose="02020603050405020304" pitchFamily="18" charset="0"/>
                      </a:endParaRPr>
                    </a:p>
                  </a:txBody>
                  <a:tcPr marL="8971" marR="8971" marT="8971" marB="0" anchor="b"/>
                </a:tc>
                <a:tc>
                  <a:txBody>
                    <a:bodyPr/>
                    <a:lstStyle/>
                    <a:p>
                      <a:pPr algn="l" fontAlgn="b"/>
                      <a:endParaRPr lang="en-US" sz="1100" b="0" i="0" u="none" strike="noStrike" dirty="0">
                        <a:effectLst/>
                        <a:latin typeface="Times New Roman" panose="02020603050405020304" pitchFamily="18" charset="0"/>
                      </a:endParaRPr>
                    </a:p>
                  </a:txBody>
                  <a:tcPr marL="8971" marR="8971" marT="8971" marB="0" anchor="b"/>
                </a:tc>
                <a:extLst>
                  <a:ext uri="{0D108BD9-81ED-4DB2-BD59-A6C34878D82A}">
                    <a16:rowId xmlns:a16="http://schemas.microsoft.com/office/drawing/2014/main" val="2678032529"/>
                  </a:ext>
                </a:extLst>
              </a:tr>
              <a:tr h="432487">
                <a:tc>
                  <a:txBody>
                    <a:bodyPr/>
                    <a:lstStyle/>
                    <a:p>
                      <a:pPr algn="l" fontAlgn="b"/>
                      <a:r>
                        <a:rPr lang="en-US" sz="1200" u="none" strike="noStrike" dirty="0">
                          <a:effectLst/>
                        </a:rPr>
                        <a:t> </a:t>
                      </a:r>
                      <a:endParaRPr lang="en-US" sz="1200" b="0" i="0" u="none" strike="noStrike" dirty="0">
                        <a:effectLst/>
                        <a:latin typeface="Times New Roman" panose="02020603050405020304" pitchFamily="18" charset="0"/>
                      </a:endParaRPr>
                    </a:p>
                  </a:txBody>
                  <a:tcPr marL="8971" marR="8971" marT="8971" marB="0" anchor="b"/>
                </a:tc>
                <a:tc>
                  <a:txBody>
                    <a:bodyPr/>
                    <a:lstStyle/>
                    <a:p>
                      <a:pPr algn="l" fontAlgn="b"/>
                      <a:endParaRPr lang="en-US" sz="1200" b="0" i="0" u="none" strike="noStrike" dirty="0">
                        <a:effectLst/>
                        <a:latin typeface="Times New Roman" panose="02020603050405020304" pitchFamily="18" charset="0"/>
                      </a:endParaRPr>
                    </a:p>
                  </a:txBody>
                  <a:tcPr marL="8971" marR="8971" marT="8971" marB="0" anchor="b"/>
                </a:tc>
                <a:tc>
                  <a:txBody>
                    <a:bodyPr/>
                    <a:lstStyle/>
                    <a:p>
                      <a:pPr algn="l" fontAlgn="b"/>
                      <a:endParaRPr lang="en-US" sz="1050" b="0" i="0" u="none" strike="noStrike" dirty="0">
                        <a:effectLst/>
                        <a:latin typeface="Times New Roman" panose="02020603050405020304" pitchFamily="18" charset="0"/>
                      </a:endParaRPr>
                    </a:p>
                  </a:txBody>
                  <a:tcPr marL="8971" marR="8971" marT="8971" marB="0" anchor="b"/>
                </a:tc>
                <a:tc>
                  <a:txBody>
                    <a:bodyPr/>
                    <a:lstStyle/>
                    <a:p>
                      <a:pPr algn="r" fontAlgn="b"/>
                      <a:r>
                        <a:rPr lang="en-US" sz="1050" u="sng" strike="noStrike" dirty="0">
                          <a:effectLst/>
                        </a:rPr>
                        <a:t>$500,000 </a:t>
                      </a:r>
                      <a:endParaRPr lang="en-US" sz="1050" b="0" i="0" u="sng" strike="noStrike" dirty="0">
                        <a:effectLst/>
                        <a:latin typeface="Times New Roman" panose="02020603050405020304" pitchFamily="18" charset="0"/>
                      </a:endParaRPr>
                    </a:p>
                  </a:txBody>
                  <a:tcPr marL="8971" marR="8971" marT="8971" marB="0" anchor="b"/>
                </a:tc>
                <a:tc gridSpan="3">
                  <a:txBody>
                    <a:bodyPr/>
                    <a:lstStyle/>
                    <a:p>
                      <a:pPr algn="l" fontAlgn="b"/>
                      <a:r>
                        <a:rPr lang="en-US" sz="1050" u="none" strike="noStrike" dirty="0">
                          <a:effectLst/>
                        </a:rPr>
                        <a:t>Sell the practice minimum sale</a:t>
                      </a:r>
                      <a:endParaRPr lang="en-US" sz="1050" b="0" i="0" u="none" strike="noStrike" dirty="0">
                        <a:effectLst/>
                        <a:latin typeface="Times New Roman" panose="02020603050405020304" pitchFamily="18" charset="0"/>
                      </a:endParaRPr>
                    </a:p>
                  </a:txBody>
                  <a:tcPr marL="8971" marR="8971" marT="8971" marB="0" anchor="b"/>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dirty="0">
                        <a:effectLst/>
                        <a:latin typeface="Times New Roman" panose="02020603050405020304" pitchFamily="18" charset="0"/>
                      </a:endParaRPr>
                    </a:p>
                  </a:txBody>
                  <a:tcPr marL="8971" marR="8971" marT="8971" marB="0" anchor="b"/>
                </a:tc>
                <a:extLst>
                  <a:ext uri="{0D108BD9-81ED-4DB2-BD59-A6C34878D82A}">
                    <a16:rowId xmlns:a16="http://schemas.microsoft.com/office/drawing/2014/main" val="207579531"/>
                  </a:ext>
                </a:extLst>
              </a:tr>
              <a:tr h="432487">
                <a:tc>
                  <a:txBody>
                    <a:bodyPr/>
                    <a:lstStyle/>
                    <a:p>
                      <a:pPr algn="l" fontAlgn="b"/>
                      <a:r>
                        <a:rPr lang="en-US" sz="1200" u="none" strike="noStrike" dirty="0">
                          <a:effectLst/>
                        </a:rPr>
                        <a:t> </a:t>
                      </a:r>
                      <a:endParaRPr lang="en-US" sz="1200" b="0" i="0" u="none" strike="noStrike" dirty="0">
                        <a:effectLst/>
                        <a:latin typeface="Times New Roman" panose="02020603050405020304" pitchFamily="18" charset="0"/>
                      </a:endParaRPr>
                    </a:p>
                  </a:txBody>
                  <a:tcPr marL="8971" marR="8971" marT="8971" marB="0" anchor="b"/>
                </a:tc>
                <a:tc>
                  <a:txBody>
                    <a:bodyPr/>
                    <a:lstStyle/>
                    <a:p>
                      <a:pPr algn="l" fontAlgn="b"/>
                      <a:endParaRPr lang="en-US" sz="1200" b="0" i="0" u="none" strike="noStrike" dirty="0">
                        <a:effectLst/>
                        <a:latin typeface="Times New Roman" panose="02020603050405020304" pitchFamily="18" charset="0"/>
                      </a:endParaRPr>
                    </a:p>
                  </a:txBody>
                  <a:tcPr marL="8971" marR="8971" marT="8971" marB="0" anchor="b"/>
                </a:tc>
                <a:tc>
                  <a:txBody>
                    <a:bodyPr/>
                    <a:lstStyle/>
                    <a:p>
                      <a:pPr algn="l" fontAlgn="b"/>
                      <a:endParaRPr lang="en-US" sz="1050" b="0" i="0" u="none" strike="noStrike" dirty="0">
                        <a:effectLst/>
                        <a:latin typeface="Times New Roman" panose="02020603050405020304" pitchFamily="18" charset="0"/>
                      </a:endParaRPr>
                    </a:p>
                  </a:txBody>
                  <a:tcPr marL="8971" marR="8971" marT="8971" marB="0" anchor="b"/>
                </a:tc>
                <a:tc>
                  <a:txBody>
                    <a:bodyPr/>
                    <a:lstStyle/>
                    <a:p>
                      <a:pPr algn="r" fontAlgn="b"/>
                      <a:r>
                        <a:rPr lang="en-US" sz="1050" u="none" strike="noStrike" dirty="0">
                          <a:effectLst/>
                        </a:rPr>
                        <a:t>$3,700,000 </a:t>
                      </a:r>
                      <a:endParaRPr lang="en-US" sz="1050" b="1" i="0" u="none" strike="noStrike" dirty="0">
                        <a:effectLst/>
                        <a:latin typeface="Times New Roman" panose="02020603050405020304" pitchFamily="18" charset="0"/>
                      </a:endParaRPr>
                    </a:p>
                  </a:txBody>
                  <a:tcPr marL="8971" marR="8971" marT="8971" marB="0" anchor="b"/>
                </a:tc>
                <a:tc gridSpan="3">
                  <a:txBody>
                    <a:bodyPr/>
                    <a:lstStyle/>
                    <a:p>
                      <a:pPr algn="l" fontAlgn="b"/>
                      <a:r>
                        <a:rPr lang="en-US" sz="1050" u="none" strike="noStrike" dirty="0">
                          <a:effectLst/>
                        </a:rPr>
                        <a:t>Total income and sale of practice</a:t>
                      </a:r>
                      <a:endParaRPr lang="en-US" sz="1050" b="0" i="0" u="none" strike="noStrike" dirty="0">
                        <a:effectLst/>
                        <a:latin typeface="Times New Roman" panose="02020603050405020304" pitchFamily="18" charset="0"/>
                      </a:endParaRPr>
                    </a:p>
                  </a:txBody>
                  <a:tcPr marL="8971" marR="8971" marT="8971" marB="0" anchor="b"/>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dirty="0">
                        <a:effectLst/>
                        <a:latin typeface="Times New Roman" panose="02020603050405020304" pitchFamily="18" charset="0"/>
                      </a:endParaRPr>
                    </a:p>
                  </a:txBody>
                  <a:tcPr marL="8971" marR="8971" marT="8971" marB="0" anchor="b"/>
                </a:tc>
                <a:extLst>
                  <a:ext uri="{0D108BD9-81ED-4DB2-BD59-A6C34878D82A}">
                    <a16:rowId xmlns:a16="http://schemas.microsoft.com/office/drawing/2014/main" val="2799173495"/>
                  </a:ext>
                </a:extLst>
              </a:tr>
              <a:tr h="453079">
                <a:tc>
                  <a:txBody>
                    <a:bodyPr/>
                    <a:lstStyle/>
                    <a:p>
                      <a:pPr algn="l" fontAlgn="b"/>
                      <a:r>
                        <a:rPr lang="en-US" sz="1200" u="none" strike="noStrike" dirty="0">
                          <a:effectLst/>
                        </a:rPr>
                        <a:t> </a:t>
                      </a:r>
                      <a:endParaRPr lang="en-US" sz="1200" b="0" i="0" u="none" strike="noStrike" dirty="0">
                        <a:effectLst/>
                        <a:latin typeface="Times New Roman" panose="02020603050405020304" pitchFamily="18" charset="0"/>
                      </a:endParaRPr>
                    </a:p>
                  </a:txBody>
                  <a:tcPr marL="8971" marR="8971" marT="8971" marB="0" anchor="b"/>
                </a:tc>
                <a:tc>
                  <a:txBody>
                    <a:bodyPr/>
                    <a:lstStyle/>
                    <a:p>
                      <a:pPr algn="l" fontAlgn="b"/>
                      <a:endParaRPr lang="en-US" sz="1200" b="0" i="0" u="none" strike="noStrike" dirty="0">
                        <a:effectLst/>
                        <a:latin typeface="Times New Roman" panose="02020603050405020304" pitchFamily="18" charset="0"/>
                      </a:endParaRPr>
                    </a:p>
                  </a:txBody>
                  <a:tcPr marL="8971" marR="8971" marT="8971" marB="0" anchor="b"/>
                </a:tc>
                <a:tc>
                  <a:txBody>
                    <a:bodyPr/>
                    <a:lstStyle/>
                    <a:p>
                      <a:pPr algn="l" fontAlgn="b"/>
                      <a:endParaRPr lang="en-US" sz="1050" b="0" i="0" u="none" strike="noStrike" dirty="0">
                        <a:effectLst/>
                        <a:latin typeface="Times New Roman" panose="02020603050405020304" pitchFamily="18" charset="0"/>
                      </a:endParaRPr>
                    </a:p>
                  </a:txBody>
                  <a:tcPr marL="8971" marR="8971" marT="8971" marB="0" anchor="b"/>
                </a:tc>
                <a:tc>
                  <a:txBody>
                    <a:bodyPr/>
                    <a:lstStyle/>
                    <a:p>
                      <a:pPr algn="l" fontAlgn="b"/>
                      <a:endParaRPr lang="en-US" sz="1050" b="0" i="0" u="none" strike="noStrike" dirty="0">
                        <a:effectLst/>
                        <a:latin typeface="Times New Roman" panose="02020603050405020304" pitchFamily="18" charset="0"/>
                      </a:endParaRPr>
                    </a:p>
                  </a:txBody>
                  <a:tcPr marL="8971" marR="8971" marT="8971" marB="0" anchor="b"/>
                </a:tc>
                <a:tc>
                  <a:txBody>
                    <a:bodyPr/>
                    <a:lstStyle/>
                    <a:p>
                      <a:pPr algn="l" fontAlgn="b"/>
                      <a:endParaRPr lang="en-US" sz="1050" b="0" i="0" u="none" strike="noStrike" dirty="0">
                        <a:effectLst/>
                        <a:latin typeface="Times New Roman" panose="02020603050405020304" pitchFamily="18" charset="0"/>
                      </a:endParaRPr>
                    </a:p>
                  </a:txBody>
                  <a:tcPr marL="8971" marR="8971" marT="8971" marB="0" anchor="b"/>
                </a:tc>
                <a:tc>
                  <a:txBody>
                    <a:bodyPr/>
                    <a:lstStyle/>
                    <a:p>
                      <a:pPr algn="l" fontAlgn="b"/>
                      <a:endParaRPr lang="en-US" sz="1050" b="0" i="0" u="none" strike="noStrike" dirty="0">
                        <a:effectLst/>
                        <a:latin typeface="Times New Roman" panose="02020603050405020304" pitchFamily="18" charset="0"/>
                      </a:endParaRPr>
                    </a:p>
                  </a:txBody>
                  <a:tcPr marL="8971" marR="8971" marT="8971" marB="0" anchor="b"/>
                </a:tc>
                <a:tc>
                  <a:txBody>
                    <a:bodyPr/>
                    <a:lstStyle/>
                    <a:p>
                      <a:pPr algn="l" fontAlgn="b"/>
                      <a:endParaRPr lang="en-US" sz="1050" b="0" i="0" u="none" strike="noStrike" dirty="0">
                        <a:effectLst/>
                        <a:latin typeface="Times New Roman" panose="02020603050405020304" pitchFamily="18" charset="0"/>
                      </a:endParaRPr>
                    </a:p>
                  </a:txBody>
                  <a:tcPr marL="8971" marR="8971" marT="8971" marB="0" anchor="b"/>
                </a:tc>
                <a:tc>
                  <a:txBody>
                    <a:bodyPr/>
                    <a:lstStyle/>
                    <a:p>
                      <a:pPr algn="l" fontAlgn="b"/>
                      <a:endParaRPr lang="en-US" sz="1100" b="0" i="0" u="none" strike="noStrike" dirty="0">
                        <a:effectLst/>
                        <a:latin typeface="Times New Roman" panose="02020603050405020304" pitchFamily="18" charset="0"/>
                      </a:endParaRPr>
                    </a:p>
                  </a:txBody>
                  <a:tcPr marL="8971" marR="8971" marT="8971" marB="0" anchor="b"/>
                </a:tc>
                <a:extLst>
                  <a:ext uri="{0D108BD9-81ED-4DB2-BD59-A6C34878D82A}">
                    <a16:rowId xmlns:a16="http://schemas.microsoft.com/office/drawing/2014/main" val="3017929829"/>
                  </a:ext>
                </a:extLst>
              </a:tr>
            </a:tbl>
          </a:graphicData>
        </a:graphic>
      </p:graphicFrame>
    </p:spTree>
    <p:extLst>
      <p:ext uri="{BB962C8B-B14F-4D97-AF65-F5344CB8AC3E}">
        <p14:creationId xmlns:p14="http://schemas.microsoft.com/office/powerpoint/2010/main" val="429365010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1676400" y="228600"/>
            <a:ext cx="7010400" cy="1524000"/>
          </a:xfrm>
        </p:spPr>
        <p:txBody>
          <a:bodyPr/>
          <a:lstStyle/>
          <a:p>
            <a:r>
              <a:rPr lang="en-US" altLang="en-US" dirty="0">
                <a:solidFill>
                  <a:srgbClr val="0070C0"/>
                </a:solidFill>
              </a:rPr>
              <a:t>Serious Considerations</a:t>
            </a:r>
          </a:p>
        </p:txBody>
      </p:sp>
      <p:sp>
        <p:nvSpPr>
          <p:cNvPr id="87043" name="Content Placeholder 2"/>
          <p:cNvSpPr>
            <a:spLocks noGrp="1"/>
          </p:cNvSpPr>
          <p:nvPr>
            <p:ph idx="1"/>
          </p:nvPr>
        </p:nvSpPr>
        <p:spPr>
          <a:xfrm>
            <a:off x="1066800" y="1524000"/>
            <a:ext cx="7010400" cy="4449763"/>
          </a:xfrm>
        </p:spPr>
        <p:txBody>
          <a:bodyPr>
            <a:normAutofit fontScale="92500" lnSpcReduction="20000"/>
          </a:bodyPr>
          <a:lstStyle/>
          <a:p>
            <a:pPr marL="0" indent="0">
              <a:buNone/>
            </a:pPr>
            <a:endParaRPr lang="en-US" altLang="en-US" dirty="0"/>
          </a:p>
          <a:p>
            <a:endParaRPr lang="en-US" altLang="en-US" dirty="0"/>
          </a:p>
          <a:p>
            <a:r>
              <a:rPr lang="en-US" altLang="en-US" dirty="0"/>
              <a:t>Do you like to be in control? </a:t>
            </a:r>
          </a:p>
          <a:p>
            <a:pPr lvl="1"/>
            <a:endParaRPr lang="en-US" altLang="en-US" sz="2000" dirty="0"/>
          </a:p>
          <a:p>
            <a:pPr lvl="1"/>
            <a:endParaRPr lang="en-US" altLang="en-US" sz="2000" dirty="0"/>
          </a:p>
          <a:p>
            <a:pPr lvl="1"/>
            <a:r>
              <a:rPr lang="en-US" altLang="en-US" sz="2000" dirty="0"/>
              <a:t>If you answer yes, think very long and hard about how you will adjust to being an employee</a:t>
            </a:r>
          </a:p>
          <a:p>
            <a:pPr lvl="1"/>
            <a:endParaRPr lang="en-US" altLang="en-US" sz="2000" dirty="0"/>
          </a:p>
          <a:p>
            <a:pPr lvl="1"/>
            <a:r>
              <a:rPr lang="en-US" altLang="en-US" sz="2000" dirty="0"/>
              <a:t>Larger organizations take longer to make decisions with more layers of bureaucracy</a:t>
            </a:r>
          </a:p>
          <a:p>
            <a:pPr lvl="1"/>
            <a:endParaRPr lang="en-US" altLang="en-US" sz="2000" dirty="0"/>
          </a:p>
          <a:p>
            <a:pPr lvl="1"/>
            <a:r>
              <a:rPr lang="en-US" altLang="en-US" sz="2000" dirty="0"/>
              <a:t>You may still need to get involved with administration/personnel/etc, but may have no power to change anything</a:t>
            </a:r>
          </a:p>
          <a:p>
            <a:pPr lvl="1"/>
            <a:endParaRPr lang="en-US" altLang="en-US" dirty="0"/>
          </a:p>
        </p:txBody>
      </p:sp>
    </p:spTree>
    <p:extLst>
      <p:ext uri="{BB962C8B-B14F-4D97-AF65-F5344CB8AC3E}">
        <p14:creationId xmlns:p14="http://schemas.microsoft.com/office/powerpoint/2010/main" val="36382996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7043">
                                            <p:txEl>
                                              <p:pRg st="5" end="5"/>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7043">
                                            <p:txEl>
                                              <p:pRg st="7" end="7"/>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704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1676400" y="228600"/>
            <a:ext cx="7010400" cy="1066800"/>
          </a:xfrm>
        </p:spPr>
        <p:txBody>
          <a:bodyPr/>
          <a:lstStyle/>
          <a:p>
            <a:r>
              <a:rPr lang="en-US" altLang="en-US" dirty="0">
                <a:solidFill>
                  <a:srgbClr val="0070C0"/>
                </a:solidFill>
              </a:rPr>
              <a:t>Serious Considerations</a:t>
            </a:r>
          </a:p>
        </p:txBody>
      </p:sp>
      <p:sp>
        <p:nvSpPr>
          <p:cNvPr id="88067" name="Content Placeholder 2"/>
          <p:cNvSpPr>
            <a:spLocks noGrp="1"/>
          </p:cNvSpPr>
          <p:nvPr>
            <p:ph idx="1"/>
          </p:nvPr>
        </p:nvSpPr>
        <p:spPr>
          <a:xfrm>
            <a:off x="1371600" y="1600200"/>
            <a:ext cx="7315200" cy="4953000"/>
          </a:xfrm>
        </p:spPr>
        <p:txBody>
          <a:bodyPr>
            <a:normAutofit lnSpcReduction="10000"/>
          </a:bodyPr>
          <a:lstStyle/>
          <a:p>
            <a:r>
              <a:rPr lang="en-US" altLang="en-US" sz="2800" dirty="0"/>
              <a:t>Ask other physicians who are in the entity</a:t>
            </a:r>
          </a:p>
          <a:p>
            <a:pPr lvl="1"/>
            <a:r>
              <a:rPr lang="en-US" altLang="en-US" sz="1800" dirty="0"/>
              <a:t>What is the culture?</a:t>
            </a:r>
          </a:p>
          <a:p>
            <a:pPr lvl="1"/>
            <a:endParaRPr lang="en-US" altLang="en-US" sz="1800" dirty="0"/>
          </a:p>
          <a:p>
            <a:pPr lvl="1"/>
            <a:r>
              <a:rPr lang="en-US" altLang="en-US" sz="1800" dirty="0"/>
              <a:t>How happy are they?</a:t>
            </a:r>
          </a:p>
          <a:p>
            <a:pPr lvl="1"/>
            <a:endParaRPr lang="en-US" altLang="en-US" sz="1800" dirty="0"/>
          </a:p>
          <a:p>
            <a:pPr lvl="1"/>
            <a:r>
              <a:rPr lang="en-US" altLang="en-US" sz="1800" dirty="0"/>
              <a:t>Do you know your present office visit/hospital/surgery/procedure volume and how will this translate to  WRVU compensation?</a:t>
            </a:r>
          </a:p>
          <a:p>
            <a:pPr lvl="1"/>
            <a:endParaRPr lang="en-US" altLang="en-US" sz="1800" dirty="0"/>
          </a:p>
          <a:p>
            <a:pPr lvl="1"/>
            <a:r>
              <a:rPr lang="en-US" altLang="en-US" sz="1800" dirty="0"/>
              <a:t>Will you be able to help choose/direct or fire staff that work with you? Will your office manager be eliminated?</a:t>
            </a:r>
          </a:p>
          <a:p>
            <a:pPr lvl="1"/>
            <a:endParaRPr lang="en-US" altLang="en-US" sz="1800" dirty="0"/>
          </a:p>
          <a:p>
            <a:pPr lvl="1"/>
            <a:r>
              <a:rPr lang="en-US" altLang="en-US" sz="1800" dirty="0"/>
              <a:t>What reporting of your productivity will you able to obtain and your rights to audit?</a:t>
            </a:r>
          </a:p>
          <a:p>
            <a:pPr lvl="1"/>
            <a:endParaRPr lang="en-US" altLang="en-US" sz="1800" dirty="0"/>
          </a:p>
          <a:p>
            <a:pPr lvl="1"/>
            <a:r>
              <a:rPr lang="en-US" altLang="en-US" sz="1800" dirty="0"/>
              <a:t>What if you were doing procedures now that add to your net income and these will be taken away to another specialty?</a:t>
            </a:r>
          </a:p>
          <a:p>
            <a:pPr lvl="1"/>
            <a:endParaRPr lang="en-US" altLang="en-US" dirty="0"/>
          </a:p>
          <a:p>
            <a:pPr lvl="1"/>
            <a:endParaRPr lang="en-US" altLang="en-US" dirty="0"/>
          </a:p>
        </p:txBody>
      </p:sp>
    </p:spTree>
    <p:extLst>
      <p:ext uri="{BB962C8B-B14F-4D97-AF65-F5344CB8AC3E}">
        <p14:creationId xmlns:p14="http://schemas.microsoft.com/office/powerpoint/2010/main" val="126920085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806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8067">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8067">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8067">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8067">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806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1676400" y="304800"/>
            <a:ext cx="7010400" cy="1219200"/>
          </a:xfrm>
        </p:spPr>
        <p:txBody>
          <a:bodyPr/>
          <a:lstStyle/>
          <a:p>
            <a:r>
              <a:rPr lang="en-US" altLang="en-US" dirty="0">
                <a:solidFill>
                  <a:srgbClr val="0070C0"/>
                </a:solidFill>
              </a:rPr>
              <a:t>Serious Considerations</a:t>
            </a:r>
          </a:p>
        </p:txBody>
      </p:sp>
      <p:sp>
        <p:nvSpPr>
          <p:cNvPr id="89091" name="Content Placeholder 2"/>
          <p:cNvSpPr>
            <a:spLocks noGrp="1"/>
          </p:cNvSpPr>
          <p:nvPr>
            <p:ph idx="1"/>
          </p:nvPr>
        </p:nvSpPr>
        <p:spPr>
          <a:xfrm>
            <a:off x="1143000" y="1905000"/>
            <a:ext cx="7010400" cy="4068763"/>
          </a:xfrm>
        </p:spPr>
        <p:txBody>
          <a:bodyPr>
            <a:normAutofit fontScale="92500" lnSpcReduction="10000"/>
          </a:bodyPr>
          <a:lstStyle/>
          <a:p>
            <a:r>
              <a:rPr lang="en-US" altLang="en-US" sz="2000" dirty="0"/>
              <a:t>Will you have to see Charity and Medi-Cal patients?  </a:t>
            </a:r>
          </a:p>
          <a:p>
            <a:endParaRPr lang="en-US" altLang="en-US" sz="2000" dirty="0"/>
          </a:p>
          <a:p>
            <a:r>
              <a:rPr lang="en-US" altLang="en-US" sz="2000" dirty="0"/>
              <a:t>Perform research?</a:t>
            </a:r>
          </a:p>
          <a:p>
            <a:endParaRPr lang="en-US" altLang="en-US" sz="2000" dirty="0"/>
          </a:p>
          <a:p>
            <a:r>
              <a:rPr lang="en-US" altLang="en-US" sz="2000" dirty="0"/>
              <a:t>Is the compensation formula vague or very specific?</a:t>
            </a:r>
          </a:p>
          <a:p>
            <a:endParaRPr lang="en-US" altLang="en-US" sz="2000" dirty="0"/>
          </a:p>
          <a:p>
            <a:r>
              <a:rPr lang="en-US" altLang="en-US" sz="2000" dirty="0"/>
              <a:t>Will you be forced to be in group with former competitors that you did not get along with?</a:t>
            </a:r>
          </a:p>
          <a:p>
            <a:endParaRPr lang="en-US" altLang="en-US" sz="2000" dirty="0"/>
          </a:p>
          <a:p>
            <a:r>
              <a:rPr lang="en-US" altLang="en-US" sz="2000" dirty="0"/>
              <a:t>What is the composition of board that makes decisions? </a:t>
            </a:r>
          </a:p>
          <a:p>
            <a:pPr lvl="1"/>
            <a:r>
              <a:rPr lang="en-US" altLang="en-US" sz="1600" dirty="0"/>
              <a:t> Weighted toward physicians or hospital/foundation/University?</a:t>
            </a:r>
          </a:p>
          <a:p>
            <a:pPr lvl="1"/>
            <a:endParaRPr lang="en-US" altLang="en-US" sz="1600" dirty="0"/>
          </a:p>
          <a:p>
            <a:r>
              <a:rPr lang="en-US" altLang="en-US" sz="2000" dirty="0"/>
              <a:t>Can you negotiate a 3-5 year guaranteed salary? </a:t>
            </a:r>
          </a:p>
        </p:txBody>
      </p:sp>
    </p:spTree>
    <p:extLst>
      <p:ext uri="{BB962C8B-B14F-4D97-AF65-F5344CB8AC3E}">
        <p14:creationId xmlns:p14="http://schemas.microsoft.com/office/powerpoint/2010/main" val="123023286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909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9091">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9091">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9091">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9091">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9091">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9091">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en-US" altLang="en-US" dirty="0"/>
              <a:t>Hard Assets</a:t>
            </a:r>
          </a:p>
        </p:txBody>
      </p:sp>
      <p:sp>
        <p:nvSpPr>
          <p:cNvPr id="68611" name="Rectangle 3"/>
          <p:cNvSpPr>
            <a:spLocks noGrp="1" noChangeArrowheads="1"/>
          </p:cNvSpPr>
          <p:nvPr>
            <p:ph type="body" idx="1"/>
          </p:nvPr>
        </p:nvSpPr>
        <p:spPr>
          <a:xfrm>
            <a:off x="2057400" y="1981200"/>
            <a:ext cx="7010400" cy="4114800"/>
          </a:xfrm>
        </p:spPr>
        <p:txBody>
          <a:bodyPr/>
          <a:lstStyle/>
          <a:p>
            <a:r>
              <a:rPr lang="en-US" altLang="en-US" dirty="0"/>
              <a:t>Equipment</a:t>
            </a:r>
          </a:p>
          <a:p>
            <a:pPr lvl="1"/>
            <a:r>
              <a:rPr lang="en-US" altLang="en-US" dirty="0"/>
              <a:t>Straight-line Depreciation</a:t>
            </a:r>
          </a:p>
          <a:p>
            <a:pPr lvl="1"/>
            <a:r>
              <a:rPr lang="en-US" altLang="en-US" dirty="0"/>
              <a:t>Used Market Value</a:t>
            </a:r>
          </a:p>
          <a:p>
            <a:pPr lvl="1"/>
            <a:r>
              <a:rPr lang="en-US" altLang="en-US" dirty="0"/>
              <a:t>Replacement Cost</a:t>
            </a:r>
          </a:p>
          <a:p>
            <a:pPr lvl="1"/>
            <a:endParaRPr lang="en-US" altLang="en-US" dirty="0"/>
          </a:p>
          <a:p>
            <a:r>
              <a:rPr lang="en-US" altLang="en-US" dirty="0"/>
              <a:t>Exclude personal assets</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hlinkClick r:id="rId2"/>
              </a:rPr>
              <a:t>https://www.medshare.org/</a:t>
            </a:r>
            <a:br>
              <a:rPr lang="en-US" dirty="0"/>
            </a:br>
            <a:r>
              <a:rPr lang="en-US" dirty="0"/>
              <a:t>Donations of Medical Equipment</a:t>
            </a:r>
          </a:p>
        </p:txBody>
      </p:sp>
      <p:pic>
        <p:nvPicPr>
          <p:cNvPr id="2050"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2057400"/>
            <a:ext cx="7315200" cy="28990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078080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146" name="Object 1024"/>
          <p:cNvGraphicFramePr>
            <a:graphicFrameLocks noGrp="1" noChangeAspect="1"/>
          </p:cNvGraphicFramePr>
          <p:nvPr>
            <p:ph type="ctrTitle"/>
          </p:nvPr>
        </p:nvGraphicFramePr>
        <p:xfrm>
          <a:off x="762000" y="609600"/>
          <a:ext cx="7620000" cy="5715000"/>
        </p:xfrm>
        <a:graphic>
          <a:graphicData uri="http://schemas.openxmlformats.org/presentationml/2006/ole">
            <mc:AlternateContent xmlns:mc="http://schemas.openxmlformats.org/markup-compatibility/2006">
              <mc:Choice xmlns:v="urn:schemas-microsoft-com:vml" Requires="v">
                <p:oleObj name="Slide" r:id="rId3" imgW="4572000" imgH="3429000" progId="PowerPoint.Slide.8">
                  <p:embed/>
                </p:oleObj>
              </mc:Choice>
              <mc:Fallback>
                <p:oleObj name="Slide" r:id="rId3" imgW="4572000" imgH="3429000" progId="PowerPoint.Slide.8">
                  <p:embed/>
                  <p:pic>
                    <p:nvPicPr>
                      <p:cNvPr id="0" name="Object 10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609600"/>
                        <a:ext cx="7620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r>
              <a:rPr lang="en-US" altLang="en-US" dirty="0"/>
              <a:t>Supplies</a:t>
            </a:r>
          </a:p>
        </p:txBody>
      </p:sp>
      <p:sp>
        <p:nvSpPr>
          <p:cNvPr id="69635" name="Rectangle 3"/>
          <p:cNvSpPr>
            <a:spLocks noGrp="1" noChangeArrowheads="1"/>
          </p:cNvSpPr>
          <p:nvPr>
            <p:ph type="body" idx="1"/>
          </p:nvPr>
        </p:nvSpPr>
        <p:spPr>
          <a:xfrm>
            <a:off x="2209800" y="1981200"/>
            <a:ext cx="6858000" cy="4114800"/>
          </a:xfrm>
        </p:spPr>
        <p:txBody>
          <a:bodyPr/>
          <a:lstStyle/>
          <a:p>
            <a:r>
              <a:rPr lang="en-US" altLang="en-US" dirty="0"/>
              <a:t>Inventoried</a:t>
            </a:r>
          </a:p>
          <a:p>
            <a:endParaRPr lang="en-US" altLang="en-US" dirty="0"/>
          </a:p>
          <a:p>
            <a:r>
              <a:rPr lang="en-US" altLang="en-US" dirty="0"/>
              <a:t>Estimate supplies at 1-2 months of usual inventory costs</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FE5B6-0E51-A94C-BEA8-31AE23864316}"/>
              </a:ext>
            </a:extLst>
          </p:cNvPr>
          <p:cNvSpPr>
            <a:spLocks noGrp="1"/>
          </p:cNvSpPr>
          <p:nvPr>
            <p:ph type="title"/>
          </p:nvPr>
        </p:nvSpPr>
        <p:spPr/>
        <p:txBody>
          <a:bodyPr/>
          <a:lstStyle/>
          <a:p>
            <a:r>
              <a:rPr lang="en-US" dirty="0"/>
              <a:t>Frames</a:t>
            </a:r>
          </a:p>
        </p:txBody>
      </p:sp>
      <p:sp>
        <p:nvSpPr>
          <p:cNvPr id="3" name="Content Placeholder 2">
            <a:extLst>
              <a:ext uri="{FF2B5EF4-FFF2-40B4-BE49-F238E27FC236}">
                <a16:creationId xmlns:a16="http://schemas.microsoft.com/office/drawing/2014/main" id="{39D61D8F-96C2-FF15-0856-B84E1D5F489C}"/>
              </a:ext>
            </a:extLst>
          </p:cNvPr>
          <p:cNvSpPr>
            <a:spLocks noGrp="1"/>
          </p:cNvSpPr>
          <p:nvPr>
            <p:ph idx="1"/>
          </p:nvPr>
        </p:nvSpPr>
        <p:spPr/>
        <p:txBody>
          <a:bodyPr/>
          <a:lstStyle/>
          <a:p>
            <a:r>
              <a:rPr lang="en-US" dirty="0"/>
              <a:t>Wholesale Value, not Retail value</a:t>
            </a:r>
          </a:p>
        </p:txBody>
      </p:sp>
    </p:spTree>
    <p:extLst>
      <p:ext uri="{BB962C8B-B14F-4D97-AF65-F5344CB8AC3E}">
        <p14:creationId xmlns:p14="http://schemas.microsoft.com/office/powerpoint/2010/main" val="404967214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r>
              <a:rPr lang="en-US" altLang="en-US" dirty="0"/>
              <a:t>Accounts Receivable</a:t>
            </a:r>
          </a:p>
        </p:txBody>
      </p:sp>
      <p:sp>
        <p:nvSpPr>
          <p:cNvPr id="70659" name="Rectangle 3"/>
          <p:cNvSpPr>
            <a:spLocks noGrp="1" noChangeArrowheads="1"/>
          </p:cNvSpPr>
          <p:nvPr>
            <p:ph type="body" idx="1"/>
          </p:nvPr>
        </p:nvSpPr>
        <p:spPr>
          <a:xfrm>
            <a:off x="1981200" y="1981200"/>
            <a:ext cx="7086600" cy="4114800"/>
          </a:xfrm>
        </p:spPr>
        <p:txBody>
          <a:bodyPr/>
          <a:lstStyle/>
          <a:p>
            <a:r>
              <a:rPr lang="en-US" altLang="en-US" dirty="0"/>
              <a:t>Age of accounts</a:t>
            </a:r>
          </a:p>
          <a:p>
            <a:endParaRPr lang="en-US" altLang="en-US" dirty="0"/>
          </a:p>
          <a:p>
            <a:r>
              <a:rPr lang="en-US" altLang="en-US" dirty="0"/>
              <a:t>Factor the accounts by age</a:t>
            </a:r>
          </a:p>
          <a:p>
            <a:endParaRPr lang="en-US" altLang="en-US" dirty="0"/>
          </a:p>
          <a:p>
            <a:r>
              <a:rPr lang="en-US" altLang="en-US" dirty="0"/>
              <a:t>Subtract the contractual allowances from each aging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r>
              <a:rPr lang="en-US" altLang="en-US" dirty="0"/>
              <a:t>Valuing Intangibles including Goodwill</a:t>
            </a:r>
          </a:p>
        </p:txBody>
      </p:sp>
      <p:sp>
        <p:nvSpPr>
          <p:cNvPr id="71683" name="Rectangle 3"/>
          <p:cNvSpPr>
            <a:spLocks noGrp="1" noChangeArrowheads="1"/>
          </p:cNvSpPr>
          <p:nvPr>
            <p:ph type="body" idx="1"/>
          </p:nvPr>
        </p:nvSpPr>
        <p:spPr/>
        <p:txBody>
          <a:bodyPr/>
          <a:lstStyle/>
          <a:p>
            <a:r>
              <a:rPr lang="en-US" altLang="en-US" dirty="0"/>
              <a:t>IRS ruling 59 - 60 and accounting standards define goodwill as:</a:t>
            </a:r>
          </a:p>
          <a:p>
            <a:endParaRPr lang="en-US" altLang="en-US" dirty="0"/>
          </a:p>
          <a:p>
            <a:pPr lvl="1"/>
            <a:r>
              <a:rPr lang="en-US" altLang="en-US" dirty="0"/>
              <a:t> “The expectation of future profits under the ownership of someone other than the present owner.”</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1026"/>
          <p:cNvSpPr>
            <a:spLocks noGrp="1" noChangeArrowheads="1"/>
          </p:cNvSpPr>
          <p:nvPr>
            <p:ph type="title"/>
          </p:nvPr>
        </p:nvSpPr>
        <p:spPr/>
        <p:txBody>
          <a:bodyPr/>
          <a:lstStyle/>
          <a:p>
            <a:r>
              <a:rPr lang="en-US" altLang="en-US" dirty="0"/>
              <a:t>Elements of Intangible Assets include:</a:t>
            </a:r>
          </a:p>
        </p:txBody>
      </p:sp>
      <p:sp>
        <p:nvSpPr>
          <p:cNvPr id="72707" name="Rectangle 1027"/>
          <p:cNvSpPr>
            <a:spLocks noGrp="1" noChangeArrowheads="1"/>
          </p:cNvSpPr>
          <p:nvPr>
            <p:ph type="body" idx="1"/>
          </p:nvPr>
        </p:nvSpPr>
        <p:spPr>
          <a:xfrm>
            <a:off x="1828800" y="1981200"/>
            <a:ext cx="7239000" cy="4114800"/>
          </a:xfrm>
        </p:spPr>
        <p:txBody>
          <a:bodyPr/>
          <a:lstStyle/>
          <a:p>
            <a:r>
              <a:rPr lang="en-US" altLang="en-US" dirty="0"/>
              <a:t>Location</a:t>
            </a:r>
          </a:p>
          <a:p>
            <a:endParaRPr lang="en-US" altLang="en-US" dirty="0"/>
          </a:p>
          <a:p>
            <a:r>
              <a:rPr lang="en-US" altLang="en-US" dirty="0"/>
              <a:t>Type of practice</a:t>
            </a:r>
          </a:p>
          <a:p>
            <a:endParaRPr lang="en-US" altLang="en-US" dirty="0"/>
          </a:p>
          <a:p>
            <a:r>
              <a:rPr lang="en-US" altLang="en-US" dirty="0"/>
              <a:t>Referral patterns</a:t>
            </a:r>
          </a:p>
          <a:p>
            <a:endParaRPr lang="en-US" altLang="en-US" dirty="0"/>
          </a:p>
          <a:p>
            <a:r>
              <a:rPr lang="en-US" altLang="en-US" dirty="0"/>
              <a:t>Staff in place</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1026"/>
          <p:cNvSpPr>
            <a:spLocks noGrp="1" noChangeArrowheads="1"/>
          </p:cNvSpPr>
          <p:nvPr>
            <p:ph type="title"/>
          </p:nvPr>
        </p:nvSpPr>
        <p:spPr/>
        <p:txBody>
          <a:bodyPr/>
          <a:lstStyle/>
          <a:p>
            <a:r>
              <a:rPr lang="en-US" altLang="en-US" dirty="0"/>
              <a:t>Elements of Intangible Assets include:</a:t>
            </a:r>
          </a:p>
        </p:txBody>
      </p:sp>
      <p:sp>
        <p:nvSpPr>
          <p:cNvPr id="73731" name="Rectangle 1027"/>
          <p:cNvSpPr>
            <a:spLocks noGrp="1" noChangeArrowheads="1"/>
          </p:cNvSpPr>
          <p:nvPr>
            <p:ph type="body" idx="1"/>
          </p:nvPr>
        </p:nvSpPr>
        <p:spPr>
          <a:xfrm>
            <a:off x="2057400" y="1981200"/>
            <a:ext cx="7010400" cy="4114800"/>
          </a:xfrm>
        </p:spPr>
        <p:txBody>
          <a:bodyPr/>
          <a:lstStyle/>
          <a:p>
            <a:r>
              <a:rPr lang="en-US" altLang="en-US" dirty="0"/>
              <a:t>Systems in place and operational</a:t>
            </a:r>
          </a:p>
          <a:p>
            <a:endParaRPr lang="en-US" altLang="en-US" dirty="0"/>
          </a:p>
          <a:p>
            <a:r>
              <a:rPr lang="en-US" altLang="en-US" dirty="0"/>
              <a:t>Financial performance - collection ratios, gross and net revenue</a:t>
            </a:r>
          </a:p>
          <a:p>
            <a:endParaRPr lang="en-US" altLang="en-US" dirty="0"/>
          </a:p>
          <a:p>
            <a:r>
              <a:rPr lang="en-US" altLang="en-US" dirty="0"/>
              <a:t>Non-compete clause</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1026"/>
          <p:cNvSpPr>
            <a:spLocks noGrp="1" noChangeArrowheads="1"/>
          </p:cNvSpPr>
          <p:nvPr>
            <p:ph type="title"/>
          </p:nvPr>
        </p:nvSpPr>
        <p:spPr/>
        <p:txBody>
          <a:bodyPr/>
          <a:lstStyle/>
          <a:p>
            <a:r>
              <a:rPr lang="en-US" altLang="en-US" dirty="0"/>
              <a:t>Elements of Intangible Assets include:</a:t>
            </a:r>
          </a:p>
        </p:txBody>
      </p:sp>
      <p:sp>
        <p:nvSpPr>
          <p:cNvPr id="74755" name="Rectangle 1027"/>
          <p:cNvSpPr>
            <a:spLocks noGrp="1" noChangeArrowheads="1"/>
          </p:cNvSpPr>
          <p:nvPr>
            <p:ph type="body" idx="1"/>
          </p:nvPr>
        </p:nvSpPr>
        <p:spPr>
          <a:xfrm>
            <a:off x="1981200" y="1981200"/>
            <a:ext cx="7086600" cy="4114800"/>
          </a:xfrm>
        </p:spPr>
        <p:txBody>
          <a:bodyPr/>
          <a:lstStyle/>
          <a:p>
            <a:r>
              <a:rPr lang="en-US" altLang="en-US" dirty="0"/>
              <a:t>Transition assistance</a:t>
            </a:r>
          </a:p>
          <a:p>
            <a:endParaRPr lang="en-US" altLang="en-US" dirty="0"/>
          </a:p>
          <a:p>
            <a:r>
              <a:rPr lang="en-US" altLang="en-US" dirty="0"/>
              <a:t>Trade name</a:t>
            </a:r>
          </a:p>
          <a:p>
            <a:endParaRPr lang="en-US" altLang="en-US" dirty="0"/>
          </a:p>
          <a:p>
            <a:r>
              <a:rPr lang="en-US" altLang="en-US" dirty="0"/>
              <a:t>Contracting opportunities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1026"/>
          <p:cNvSpPr>
            <a:spLocks noGrp="1" noChangeArrowheads="1"/>
          </p:cNvSpPr>
          <p:nvPr>
            <p:ph type="title"/>
          </p:nvPr>
        </p:nvSpPr>
        <p:spPr/>
        <p:txBody>
          <a:bodyPr/>
          <a:lstStyle/>
          <a:p>
            <a:r>
              <a:rPr lang="en-US" altLang="en-US" dirty="0"/>
              <a:t>Methods to Value Intangible Assets</a:t>
            </a:r>
          </a:p>
        </p:txBody>
      </p:sp>
      <p:sp>
        <p:nvSpPr>
          <p:cNvPr id="75779" name="Rectangle 1027"/>
          <p:cNvSpPr>
            <a:spLocks noGrp="1" noChangeArrowheads="1"/>
          </p:cNvSpPr>
          <p:nvPr>
            <p:ph type="body" idx="1"/>
          </p:nvPr>
        </p:nvSpPr>
        <p:spPr>
          <a:xfrm>
            <a:off x="1447800" y="1828800"/>
            <a:ext cx="7620000" cy="4572000"/>
          </a:xfrm>
        </p:spPr>
        <p:txBody>
          <a:bodyPr/>
          <a:lstStyle/>
          <a:p>
            <a:r>
              <a:rPr lang="en-US" altLang="en-US" sz="2400" dirty="0"/>
              <a:t>The Goodwill Registry  </a:t>
            </a:r>
          </a:p>
          <a:p>
            <a:pPr lvl="1"/>
            <a:r>
              <a:rPr lang="en-US" altLang="en-US" sz="2400" dirty="0"/>
              <a:t>(610) 828-3658   25.88% goodwill to revenues</a:t>
            </a:r>
          </a:p>
          <a:p>
            <a:pPr lvl="1"/>
            <a:r>
              <a:rPr lang="en-US" altLang="en-US" sz="2400" dirty="0"/>
              <a:t>Ophthalmology 2022 report</a:t>
            </a:r>
          </a:p>
          <a:p>
            <a:pPr lvl="1"/>
            <a:endParaRPr lang="en-US" altLang="en-US" sz="2400" dirty="0"/>
          </a:p>
          <a:p>
            <a:r>
              <a:rPr lang="en-US" altLang="en-US" sz="2400" dirty="0"/>
              <a:t>Market Approach – Revenue method or</a:t>
            </a:r>
          </a:p>
          <a:p>
            <a:pPr marL="0" indent="0">
              <a:buNone/>
            </a:pPr>
            <a:r>
              <a:rPr lang="en-US" altLang="en-US" sz="2400" dirty="0"/>
              <a:t>     Accumulation of Assets</a:t>
            </a:r>
          </a:p>
          <a:p>
            <a:endParaRPr lang="en-US" altLang="en-US" sz="2400" dirty="0"/>
          </a:p>
          <a:p>
            <a:r>
              <a:rPr lang="en-US" altLang="en-US" sz="2400" dirty="0"/>
              <a:t>Income Methods</a:t>
            </a:r>
          </a:p>
          <a:p>
            <a:endParaRPr lang="en-US" altLang="en-US" sz="2400" dirty="0"/>
          </a:p>
          <a:p>
            <a:r>
              <a:rPr lang="en-US" altLang="en-US" sz="2400" dirty="0"/>
              <a:t>Discounted Cash Flow or Excess Earnings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r>
              <a:rPr lang="en-US" altLang="en-US" dirty="0"/>
              <a:t>Medical Practice Revenue and Net Earnings</a:t>
            </a:r>
          </a:p>
        </p:txBody>
      </p:sp>
      <p:sp>
        <p:nvSpPr>
          <p:cNvPr id="78851" name="Rectangle 3"/>
          <p:cNvSpPr>
            <a:spLocks noGrp="1" noChangeArrowheads="1"/>
          </p:cNvSpPr>
          <p:nvPr>
            <p:ph type="body" idx="1"/>
          </p:nvPr>
        </p:nvSpPr>
        <p:spPr/>
        <p:txBody>
          <a:bodyPr/>
          <a:lstStyle/>
          <a:p>
            <a:r>
              <a:rPr lang="en-US" altLang="en-US" dirty="0"/>
              <a:t>Bizcomps  2023</a:t>
            </a:r>
          </a:p>
          <a:p>
            <a:endParaRPr lang="en-US" altLang="en-US" dirty="0"/>
          </a:p>
          <a:p>
            <a:r>
              <a:rPr lang="en-US" altLang="en-US" dirty="0">
                <a:hlinkClick r:id="rId3"/>
              </a:rPr>
              <a:t>www.bizcomps.com</a:t>
            </a:r>
            <a:endParaRPr lang="en-US" altLang="en-US" dirty="0"/>
          </a:p>
          <a:p>
            <a:endParaRPr lang="en-US" altLang="en-US" dirty="0"/>
          </a:p>
          <a:p>
            <a:r>
              <a:rPr lang="en-US" altLang="en-US" dirty="0"/>
              <a:t>Medical Practice 1.73</a:t>
            </a:r>
            <a:r>
              <a:rPr lang="en-US" sz="1800" dirty="0">
                <a:solidFill>
                  <a:srgbClr val="000000"/>
                </a:solidFill>
                <a:effectLst/>
                <a:latin typeface="Times New Roman" panose="02020603050405020304" pitchFamily="18" charset="0"/>
                <a:ea typeface="Times New Roman" panose="02020603050405020304" pitchFamily="18" charset="0"/>
              </a:rPr>
              <a:t> </a:t>
            </a:r>
            <a:r>
              <a:rPr lang="en-US" altLang="en-US" dirty="0"/>
              <a:t>Price per Sellers discretionary earnings (specialty specific)</a:t>
            </a:r>
          </a:p>
          <a:p>
            <a:endParaRPr lang="en-US" altLang="en-US" dirty="0"/>
          </a:p>
          <a:p>
            <a:pPr marL="0" marR="0">
              <a:spcBef>
                <a:spcPts val="0"/>
              </a:spcBef>
              <a:spcAft>
                <a:spcPts val="0"/>
              </a:spcAft>
            </a:pPr>
            <a:r>
              <a:rPr lang="en-US" altLang="en-US" dirty="0"/>
              <a:t>Price per Gross Revenue =.56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r>
              <a:rPr lang="en-US" altLang="en-US" dirty="0"/>
              <a:t>Appraisals: An Art and a Science</a:t>
            </a:r>
          </a:p>
        </p:txBody>
      </p:sp>
      <p:sp>
        <p:nvSpPr>
          <p:cNvPr id="84995" name="Rectangle 3"/>
          <p:cNvSpPr>
            <a:spLocks noGrp="1" noChangeArrowheads="1"/>
          </p:cNvSpPr>
          <p:nvPr>
            <p:ph type="body" idx="1"/>
          </p:nvPr>
        </p:nvSpPr>
        <p:spPr>
          <a:xfrm>
            <a:off x="1752600" y="1981200"/>
            <a:ext cx="7315200" cy="4114800"/>
          </a:xfrm>
        </p:spPr>
        <p:txBody>
          <a:bodyPr/>
          <a:lstStyle/>
          <a:p>
            <a:r>
              <a:rPr lang="en-US" altLang="en-US" dirty="0"/>
              <a:t>Knowledge of the medical specialty</a:t>
            </a:r>
          </a:p>
          <a:p>
            <a:endParaRPr lang="en-US" altLang="en-US" dirty="0"/>
          </a:p>
          <a:p>
            <a:r>
              <a:rPr lang="en-US" altLang="en-US" dirty="0"/>
              <a:t>Knowledge of the marketplace</a:t>
            </a:r>
          </a:p>
          <a:p>
            <a:endParaRPr lang="en-US" altLang="en-US" dirty="0"/>
          </a:p>
          <a:p>
            <a:r>
              <a:rPr lang="en-US" altLang="en-US" dirty="0"/>
              <a:t>Estimating likelihood of the revenue stream continuing</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8E4F056-5E36-43E0-B5A4-344B1BEA849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7752" t="5228" r="16279" b="9994"/>
          <a:stretch/>
        </p:blipFill>
        <p:spPr>
          <a:xfrm rot="16200000">
            <a:off x="-121951" y="1376832"/>
            <a:ext cx="5237272" cy="3612407"/>
          </a:xfrm>
          <a:prstGeom prst="rect">
            <a:avLst/>
          </a:prstGeom>
        </p:spPr>
      </p:pic>
      <p:sp>
        <p:nvSpPr>
          <p:cNvPr id="10" name="TextBox 9">
            <a:extLst>
              <a:ext uri="{FF2B5EF4-FFF2-40B4-BE49-F238E27FC236}">
                <a16:creationId xmlns:a16="http://schemas.microsoft.com/office/drawing/2014/main" id="{22CE0121-8521-4176-9CAF-14E6728DCB08}"/>
              </a:ext>
            </a:extLst>
          </p:cNvPr>
          <p:cNvSpPr txBox="1"/>
          <p:nvPr/>
        </p:nvSpPr>
        <p:spPr>
          <a:xfrm>
            <a:off x="7350799" y="5797476"/>
            <a:ext cx="1606794" cy="646331"/>
          </a:xfrm>
          <a:prstGeom prst="rect">
            <a:avLst/>
          </a:prstGeom>
          <a:noFill/>
        </p:spPr>
        <p:txBody>
          <a:bodyPr wrap="square" rtlCol="0">
            <a:spAutoFit/>
          </a:bodyPr>
          <a:lstStyle/>
          <a:p>
            <a:pPr algn="r"/>
            <a:r>
              <a:rPr lang="en-US" sz="1200" dirty="0"/>
              <a:t>San Francisco Business Times</a:t>
            </a:r>
            <a:br>
              <a:rPr lang="en-US" sz="1200" dirty="0"/>
            </a:br>
            <a:r>
              <a:rPr lang="en-US" sz="1200" dirty="0"/>
              <a:t>March 16, 2018</a:t>
            </a:r>
          </a:p>
        </p:txBody>
      </p:sp>
      <p:pic>
        <p:nvPicPr>
          <p:cNvPr id="12" name="Picture 11">
            <a:extLst>
              <a:ext uri="{FF2B5EF4-FFF2-40B4-BE49-F238E27FC236}">
                <a16:creationId xmlns:a16="http://schemas.microsoft.com/office/drawing/2014/main" id="{D4A80C11-DB82-4B17-B993-EFAB04A351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552" t="8936" r="8139" b="8403"/>
          <a:stretch/>
        </p:blipFill>
        <p:spPr>
          <a:xfrm rot="16200000">
            <a:off x="4364358" y="894747"/>
            <a:ext cx="4609896" cy="4576575"/>
          </a:xfrm>
          <a:prstGeom prst="rect">
            <a:avLst/>
          </a:prstGeom>
        </p:spPr>
      </p:pic>
    </p:spTree>
    <p:extLst>
      <p:ext uri="{BB962C8B-B14F-4D97-AF65-F5344CB8AC3E}">
        <p14:creationId xmlns:p14="http://schemas.microsoft.com/office/powerpoint/2010/main" val="202545392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r>
              <a:rPr lang="en-US" altLang="en-US" dirty="0"/>
              <a:t>Caveats about Pricing</a:t>
            </a:r>
          </a:p>
        </p:txBody>
      </p:sp>
      <p:sp>
        <p:nvSpPr>
          <p:cNvPr id="86019" name="Rectangle 3"/>
          <p:cNvSpPr>
            <a:spLocks noGrp="1" noChangeArrowheads="1"/>
          </p:cNvSpPr>
          <p:nvPr>
            <p:ph type="body" idx="1"/>
          </p:nvPr>
        </p:nvSpPr>
        <p:spPr>
          <a:xfrm>
            <a:off x="1752600" y="1981200"/>
            <a:ext cx="7315200" cy="4114800"/>
          </a:xfrm>
        </p:spPr>
        <p:txBody>
          <a:bodyPr/>
          <a:lstStyle/>
          <a:p>
            <a:r>
              <a:rPr lang="en-US" altLang="en-US" dirty="0"/>
              <a:t>Price realistically</a:t>
            </a:r>
          </a:p>
          <a:p>
            <a:endParaRPr lang="en-US" altLang="en-US" dirty="0"/>
          </a:p>
          <a:p>
            <a:r>
              <a:rPr lang="en-US" altLang="en-US" dirty="0"/>
              <a:t>Terms may be more than price</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F3B5F6-4960-01B7-25A2-73BD13A35C8F}"/>
              </a:ext>
            </a:extLst>
          </p:cNvPr>
          <p:cNvPicPr>
            <a:picLocks noChangeAspect="1"/>
          </p:cNvPicPr>
          <p:nvPr/>
        </p:nvPicPr>
        <p:blipFill>
          <a:blip r:embed="rId2"/>
          <a:stretch>
            <a:fillRect/>
          </a:stretch>
        </p:blipFill>
        <p:spPr>
          <a:xfrm>
            <a:off x="156546" y="76200"/>
            <a:ext cx="8830907" cy="6477000"/>
          </a:xfrm>
          <a:prstGeom prst="rect">
            <a:avLst/>
          </a:prstGeom>
        </p:spPr>
      </p:pic>
    </p:spTree>
    <p:extLst>
      <p:ext uri="{BB962C8B-B14F-4D97-AF65-F5344CB8AC3E}">
        <p14:creationId xmlns:p14="http://schemas.microsoft.com/office/powerpoint/2010/main" val="64188323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r>
              <a:rPr lang="en-US" altLang="en-US" dirty="0"/>
              <a:t>Finding a Buyer</a:t>
            </a:r>
          </a:p>
        </p:txBody>
      </p:sp>
      <p:sp>
        <p:nvSpPr>
          <p:cNvPr id="72707" name="Rectangle 3"/>
          <p:cNvSpPr>
            <a:spLocks noGrp="1" noChangeArrowheads="1"/>
          </p:cNvSpPr>
          <p:nvPr>
            <p:ph type="body" idx="1"/>
          </p:nvPr>
        </p:nvSpPr>
        <p:spPr>
          <a:xfrm>
            <a:off x="1828800" y="1600200"/>
            <a:ext cx="7239000" cy="4495800"/>
          </a:xfrm>
        </p:spPr>
        <p:txBody>
          <a:bodyPr/>
          <a:lstStyle/>
          <a:p>
            <a:pPr>
              <a:defRPr/>
            </a:pPr>
            <a:r>
              <a:rPr lang="en-US" dirty="0"/>
              <a:t>Hospital recruiting</a:t>
            </a:r>
          </a:p>
          <a:p>
            <a:pPr>
              <a:defRPr/>
            </a:pPr>
            <a:endParaRPr lang="en-US" dirty="0"/>
          </a:p>
          <a:p>
            <a:pPr>
              <a:defRPr/>
            </a:pPr>
            <a:r>
              <a:rPr lang="en-US" dirty="0"/>
              <a:t>State and local medical associations</a:t>
            </a:r>
          </a:p>
          <a:p>
            <a:pPr>
              <a:defRPr/>
            </a:pPr>
            <a:endParaRPr lang="en-US" dirty="0"/>
          </a:p>
          <a:p>
            <a:pPr>
              <a:defRPr/>
            </a:pPr>
            <a:r>
              <a:rPr lang="en-US" dirty="0"/>
              <a:t>Specialty Societies</a:t>
            </a:r>
          </a:p>
          <a:p>
            <a:pPr>
              <a:defRPr/>
            </a:pPr>
            <a:endParaRPr lang="en-US" dirty="0"/>
          </a:p>
          <a:p>
            <a:pPr>
              <a:defRPr/>
            </a:pPr>
            <a:r>
              <a:rPr lang="en-US" dirty="0"/>
              <a:t>Broker</a:t>
            </a:r>
          </a:p>
          <a:p>
            <a:pPr marL="0" indent="0">
              <a:buFontTx/>
              <a:buNone/>
              <a:defRPr/>
            </a:pPr>
            <a:endParaRPr lang="en-US" dirty="0"/>
          </a:p>
          <a:p>
            <a:pPr>
              <a:defRPr/>
            </a:pPr>
            <a:r>
              <a:rPr lang="en-US" dirty="0"/>
              <a:t>Internet Recruiting Sites</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r>
              <a:rPr lang="en-US" altLang="en-US" dirty="0"/>
              <a:t>Finding a Buyer</a:t>
            </a:r>
          </a:p>
        </p:txBody>
      </p:sp>
      <p:sp>
        <p:nvSpPr>
          <p:cNvPr id="90115" name="Rectangle 3"/>
          <p:cNvSpPr>
            <a:spLocks noGrp="1" noChangeArrowheads="1"/>
          </p:cNvSpPr>
          <p:nvPr>
            <p:ph type="body" idx="1"/>
          </p:nvPr>
        </p:nvSpPr>
        <p:spPr>
          <a:xfrm>
            <a:off x="2438400" y="1981200"/>
            <a:ext cx="6629400" cy="4114800"/>
          </a:xfrm>
        </p:spPr>
        <p:txBody>
          <a:bodyPr/>
          <a:lstStyle/>
          <a:p>
            <a:r>
              <a:rPr lang="en-US" altLang="en-US" dirty="0"/>
              <a:t>Medical Meetings - </a:t>
            </a:r>
          </a:p>
          <a:p>
            <a:endParaRPr lang="en-US" altLang="en-US" dirty="0"/>
          </a:p>
          <a:p>
            <a:r>
              <a:rPr lang="en-US" altLang="en-US" dirty="0"/>
              <a:t>University and Residency Programs</a:t>
            </a:r>
          </a:p>
          <a:p>
            <a:endParaRPr lang="en-US" altLang="en-US" dirty="0"/>
          </a:p>
          <a:p>
            <a:r>
              <a:rPr lang="en-US" altLang="en-US" dirty="0"/>
              <a:t>Equipment and supply vendors</a:t>
            </a:r>
          </a:p>
          <a:p>
            <a:endParaRPr lang="en-US" altLang="en-US" dirty="0"/>
          </a:p>
          <a:p>
            <a:r>
              <a:rPr lang="en-US" altLang="en-US" dirty="0"/>
              <a:t>Physicians in your community</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r>
              <a:rPr lang="en-US" altLang="en-US" dirty="0"/>
              <a:t>What should you advertise?</a:t>
            </a:r>
          </a:p>
        </p:txBody>
      </p:sp>
      <p:sp>
        <p:nvSpPr>
          <p:cNvPr id="91139" name="Rectangle 3"/>
          <p:cNvSpPr>
            <a:spLocks noGrp="1" noChangeArrowheads="1"/>
          </p:cNvSpPr>
          <p:nvPr>
            <p:ph type="body" idx="1"/>
          </p:nvPr>
        </p:nvSpPr>
        <p:spPr>
          <a:xfrm>
            <a:off x="1981200" y="1981200"/>
            <a:ext cx="7086600" cy="4114800"/>
          </a:xfrm>
        </p:spPr>
        <p:txBody>
          <a:bodyPr/>
          <a:lstStyle/>
          <a:p>
            <a:r>
              <a:rPr lang="en-US" altLang="en-US" dirty="0"/>
              <a:t>Specialty</a:t>
            </a:r>
          </a:p>
          <a:p>
            <a:endParaRPr lang="en-US" altLang="en-US" dirty="0"/>
          </a:p>
          <a:p>
            <a:r>
              <a:rPr lang="en-US" altLang="en-US" dirty="0"/>
              <a:t>Size or gross income</a:t>
            </a:r>
          </a:p>
          <a:p>
            <a:endParaRPr lang="en-US" altLang="en-US" dirty="0"/>
          </a:p>
          <a:p>
            <a:r>
              <a:rPr lang="en-US" altLang="en-US" dirty="0"/>
              <a:t>Geographical area</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r>
              <a:rPr lang="en-US" altLang="en-US" dirty="0"/>
              <a:t>Negotiating Sale Terms</a:t>
            </a:r>
          </a:p>
        </p:txBody>
      </p:sp>
      <p:sp>
        <p:nvSpPr>
          <p:cNvPr id="97283" name="Rectangle 3"/>
          <p:cNvSpPr>
            <a:spLocks noGrp="1" noChangeArrowheads="1"/>
          </p:cNvSpPr>
          <p:nvPr>
            <p:ph type="body" idx="1"/>
          </p:nvPr>
        </p:nvSpPr>
        <p:spPr>
          <a:xfrm>
            <a:off x="2057400" y="1981200"/>
            <a:ext cx="7010400" cy="4114800"/>
          </a:xfrm>
        </p:spPr>
        <p:txBody>
          <a:bodyPr/>
          <a:lstStyle/>
          <a:p>
            <a:r>
              <a:rPr lang="en-US" altLang="en-US" dirty="0"/>
              <a:t>Using a professional will bring:</a:t>
            </a:r>
          </a:p>
          <a:p>
            <a:pPr lvl="1"/>
            <a:r>
              <a:rPr lang="en-US" altLang="en-US" dirty="0"/>
              <a:t>Higher sales price</a:t>
            </a:r>
          </a:p>
          <a:p>
            <a:pPr lvl="1"/>
            <a:r>
              <a:rPr lang="en-US" altLang="en-US" dirty="0"/>
              <a:t>Better terms negotiated</a:t>
            </a:r>
          </a:p>
          <a:p>
            <a:pPr lvl="1"/>
            <a:r>
              <a:rPr lang="en-US" altLang="en-US" dirty="0"/>
              <a:t>Loopholes closed</a:t>
            </a:r>
          </a:p>
          <a:p>
            <a:pPr lvl="1"/>
            <a:r>
              <a:rPr lang="en-US" altLang="en-US" dirty="0"/>
              <a:t>Less hassle to seller</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r>
              <a:rPr lang="en-US" altLang="en-US" dirty="0"/>
              <a:t>Other Terms to Negotiate:</a:t>
            </a:r>
          </a:p>
        </p:txBody>
      </p:sp>
      <p:sp>
        <p:nvSpPr>
          <p:cNvPr id="99331" name="Rectangle 3"/>
          <p:cNvSpPr>
            <a:spLocks noGrp="1" noChangeArrowheads="1"/>
          </p:cNvSpPr>
          <p:nvPr>
            <p:ph type="body" idx="1"/>
          </p:nvPr>
        </p:nvSpPr>
        <p:spPr>
          <a:xfrm>
            <a:off x="1828800" y="1981200"/>
            <a:ext cx="7239000" cy="4114800"/>
          </a:xfrm>
        </p:spPr>
        <p:txBody>
          <a:bodyPr/>
          <a:lstStyle/>
          <a:p>
            <a:r>
              <a:rPr lang="en-US" altLang="en-US" sz="2800" dirty="0"/>
              <a:t>Purchase of Assets, Stock, or Partnership Interests</a:t>
            </a:r>
          </a:p>
          <a:p>
            <a:endParaRPr lang="en-US" altLang="en-US" sz="2800" dirty="0"/>
          </a:p>
          <a:p>
            <a:r>
              <a:rPr lang="en-US" altLang="en-US" sz="2800" dirty="0"/>
              <a:t>Ernest money deposit -- refundable or not</a:t>
            </a:r>
          </a:p>
          <a:p>
            <a:endParaRPr lang="en-US" altLang="en-US" sz="2800" dirty="0"/>
          </a:p>
          <a:p>
            <a:r>
              <a:rPr lang="en-US" altLang="en-US" sz="2800" dirty="0"/>
              <a:t>Down payment</a:t>
            </a:r>
          </a:p>
          <a:p>
            <a:endParaRPr lang="en-US" altLang="en-US" sz="2800" dirty="0"/>
          </a:p>
          <a:p>
            <a:r>
              <a:rPr lang="en-US" altLang="en-US" sz="2800" dirty="0"/>
              <a:t>Terms of any seller carry-back financing</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r>
              <a:rPr lang="en-US" altLang="en-US" dirty="0"/>
              <a:t>Other Terms to Negotiate:</a:t>
            </a:r>
          </a:p>
        </p:txBody>
      </p:sp>
      <p:sp>
        <p:nvSpPr>
          <p:cNvPr id="100355" name="Rectangle 3"/>
          <p:cNvSpPr>
            <a:spLocks noGrp="1" noChangeArrowheads="1"/>
          </p:cNvSpPr>
          <p:nvPr>
            <p:ph type="body" idx="1"/>
          </p:nvPr>
        </p:nvSpPr>
        <p:spPr/>
        <p:txBody>
          <a:bodyPr/>
          <a:lstStyle/>
          <a:p>
            <a:r>
              <a:rPr lang="en-US" altLang="en-US" dirty="0"/>
              <a:t>Allocation of purchase price</a:t>
            </a:r>
          </a:p>
          <a:p>
            <a:endParaRPr lang="en-US" altLang="en-US" dirty="0"/>
          </a:p>
          <a:p>
            <a:r>
              <a:rPr lang="en-US" altLang="en-US" dirty="0"/>
              <a:t>Equipment and supplies to be included</a:t>
            </a:r>
          </a:p>
          <a:p>
            <a:endParaRPr lang="en-US" altLang="en-US" dirty="0"/>
          </a:p>
          <a:p>
            <a:r>
              <a:rPr lang="en-US" altLang="en-US" dirty="0"/>
              <a:t>Covenant not to compete</a:t>
            </a:r>
          </a:p>
          <a:p>
            <a:endParaRPr lang="en-US" altLang="en-US" dirty="0"/>
          </a:p>
          <a:p>
            <a:r>
              <a:rPr lang="en-US" altLang="en-US" dirty="0"/>
              <a:t>Introductory services</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r>
              <a:rPr lang="en-US" altLang="en-US" dirty="0"/>
              <a:t>Other Terms to Negotiate:</a:t>
            </a:r>
          </a:p>
        </p:txBody>
      </p:sp>
      <p:sp>
        <p:nvSpPr>
          <p:cNvPr id="101379" name="Rectangle 3"/>
          <p:cNvSpPr>
            <a:spLocks noGrp="1" noChangeArrowheads="1"/>
          </p:cNvSpPr>
          <p:nvPr>
            <p:ph type="body" idx="1"/>
          </p:nvPr>
        </p:nvSpPr>
        <p:spPr/>
        <p:txBody>
          <a:bodyPr/>
          <a:lstStyle/>
          <a:p>
            <a:pPr>
              <a:lnSpc>
                <a:spcPct val="90000"/>
              </a:lnSpc>
            </a:pPr>
            <a:r>
              <a:rPr lang="en-US" altLang="en-US" sz="2800" dirty="0"/>
              <a:t>Who will pay closing costs</a:t>
            </a:r>
          </a:p>
          <a:p>
            <a:pPr>
              <a:lnSpc>
                <a:spcPct val="90000"/>
              </a:lnSpc>
            </a:pPr>
            <a:endParaRPr lang="en-US" altLang="en-US" sz="2800" dirty="0"/>
          </a:p>
          <a:p>
            <a:pPr>
              <a:lnSpc>
                <a:spcPct val="90000"/>
              </a:lnSpc>
            </a:pPr>
            <a:r>
              <a:rPr lang="en-US" altLang="en-US" sz="2800" dirty="0"/>
              <a:t>Pro-rations such as employee benefits, expenses, etc.</a:t>
            </a:r>
          </a:p>
          <a:p>
            <a:pPr>
              <a:lnSpc>
                <a:spcPct val="90000"/>
              </a:lnSpc>
            </a:pPr>
            <a:endParaRPr lang="en-US" altLang="en-US" sz="2800" dirty="0"/>
          </a:p>
          <a:p>
            <a:pPr>
              <a:lnSpc>
                <a:spcPct val="90000"/>
              </a:lnSpc>
            </a:pPr>
            <a:r>
              <a:rPr lang="en-US" altLang="en-US" sz="2800" dirty="0"/>
              <a:t>Whether accounts receivable will be part of the transaction</a:t>
            </a:r>
          </a:p>
          <a:p>
            <a:pPr>
              <a:lnSpc>
                <a:spcPct val="90000"/>
              </a:lnSpc>
            </a:pPr>
            <a:endParaRPr lang="en-US" altLang="en-US" sz="2800" dirty="0"/>
          </a:p>
          <a:p>
            <a:pPr>
              <a:lnSpc>
                <a:spcPct val="90000"/>
              </a:lnSpc>
            </a:pPr>
            <a:r>
              <a:rPr lang="en-US" altLang="en-US" sz="2800" dirty="0"/>
              <a:t>Provisions for records retention</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r>
              <a:rPr lang="en-US" altLang="en-US" dirty="0"/>
              <a:t>Other Terms to Negotiate:</a:t>
            </a:r>
          </a:p>
        </p:txBody>
      </p:sp>
      <p:sp>
        <p:nvSpPr>
          <p:cNvPr id="102403" name="Rectangle 3"/>
          <p:cNvSpPr>
            <a:spLocks noGrp="1" noChangeArrowheads="1"/>
          </p:cNvSpPr>
          <p:nvPr>
            <p:ph type="body" idx="1"/>
          </p:nvPr>
        </p:nvSpPr>
        <p:spPr/>
        <p:txBody>
          <a:bodyPr/>
          <a:lstStyle/>
          <a:p>
            <a:r>
              <a:rPr lang="en-US" altLang="en-US" dirty="0"/>
              <a:t>Life insurance on new buyer</a:t>
            </a:r>
          </a:p>
          <a:p>
            <a:endParaRPr lang="en-US" altLang="en-US" dirty="0"/>
          </a:p>
          <a:p>
            <a:r>
              <a:rPr lang="en-US" altLang="en-US" dirty="0"/>
              <a:t>Conduct until close of sale</a:t>
            </a:r>
          </a:p>
          <a:p>
            <a:endParaRPr lang="en-US" altLang="en-US" dirty="0"/>
          </a:p>
          <a:p>
            <a:r>
              <a:rPr lang="en-US" altLang="en-US" dirty="0"/>
              <a:t>Contract contingencies which must be removed prior to close of escrow</a:t>
            </a:r>
          </a:p>
        </p:txBody>
      </p:sp>
    </p:spTree>
  </p:cSld>
  <p:clrMapOvr>
    <a:masterClrMapping/>
  </p:clrMapOvr>
</p:sld>
</file>

<file path=ppt/theme/theme1.xml><?xml version="1.0" encoding="utf-8"?>
<a:theme xmlns:a="http://schemas.openxmlformats.org/drawingml/2006/main" name="BLUSH">
  <a:themeElements>
    <a:clrScheme name="BLUSH 2">
      <a:dk1>
        <a:srgbClr val="660066"/>
      </a:dk1>
      <a:lt1>
        <a:srgbClr val="FFFFFF"/>
      </a:lt1>
      <a:dk2>
        <a:srgbClr val="FF00FF"/>
      </a:dk2>
      <a:lt2>
        <a:srgbClr val="FFCC99"/>
      </a:lt2>
      <a:accent1>
        <a:srgbClr val="99FF99"/>
      </a:accent1>
      <a:accent2>
        <a:srgbClr val="CC66FF"/>
      </a:accent2>
      <a:accent3>
        <a:srgbClr val="FFFFFF"/>
      </a:accent3>
      <a:accent4>
        <a:srgbClr val="560056"/>
      </a:accent4>
      <a:accent5>
        <a:srgbClr val="CAFFCA"/>
      </a:accent5>
      <a:accent6>
        <a:srgbClr val="B95CE7"/>
      </a:accent6>
      <a:hlink>
        <a:srgbClr val="FF99CC"/>
      </a:hlink>
      <a:folHlink>
        <a:srgbClr val="006600"/>
      </a:folHlink>
    </a:clrScheme>
    <a:fontScheme name="BLUSH">
      <a:majorFont>
        <a:latin typeface="Impact"/>
        <a:ea typeface=""/>
        <a:cs typeface=""/>
      </a:majorFont>
      <a:minorFont>
        <a:latin typeface="Impac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USH 1">
        <a:dk1>
          <a:srgbClr val="000000"/>
        </a:dk1>
        <a:lt1>
          <a:srgbClr val="FFFFFF"/>
        </a:lt1>
        <a:dk2>
          <a:srgbClr val="6600CC"/>
        </a:dk2>
        <a:lt2>
          <a:srgbClr val="CCECFF"/>
        </a:lt2>
        <a:accent1>
          <a:srgbClr val="00FFCC"/>
        </a:accent1>
        <a:accent2>
          <a:srgbClr val="9933FF"/>
        </a:accent2>
        <a:accent3>
          <a:srgbClr val="B8AAE2"/>
        </a:accent3>
        <a:accent4>
          <a:srgbClr val="DADADA"/>
        </a:accent4>
        <a:accent5>
          <a:srgbClr val="AAFFE2"/>
        </a:accent5>
        <a:accent6>
          <a:srgbClr val="8A2DE7"/>
        </a:accent6>
        <a:hlink>
          <a:srgbClr val="660066"/>
        </a:hlink>
        <a:folHlink>
          <a:srgbClr val="006699"/>
        </a:folHlink>
      </a:clrScheme>
      <a:clrMap bg1="dk2" tx1="lt1" bg2="dk1" tx2="lt2" accent1="accent1" accent2="accent2" accent3="accent3" accent4="accent4" accent5="accent5" accent6="accent6" hlink="hlink" folHlink="folHlink"/>
    </a:extraClrScheme>
    <a:extraClrScheme>
      <a:clrScheme name="BLUSH 2">
        <a:dk1>
          <a:srgbClr val="660066"/>
        </a:dk1>
        <a:lt1>
          <a:srgbClr val="FFFFFF"/>
        </a:lt1>
        <a:dk2>
          <a:srgbClr val="FF00FF"/>
        </a:dk2>
        <a:lt2>
          <a:srgbClr val="FFCC99"/>
        </a:lt2>
        <a:accent1>
          <a:srgbClr val="99FF99"/>
        </a:accent1>
        <a:accent2>
          <a:srgbClr val="CC66FF"/>
        </a:accent2>
        <a:accent3>
          <a:srgbClr val="FFFFFF"/>
        </a:accent3>
        <a:accent4>
          <a:srgbClr val="560056"/>
        </a:accent4>
        <a:accent5>
          <a:srgbClr val="CAFFCA"/>
        </a:accent5>
        <a:accent6>
          <a:srgbClr val="B95CE7"/>
        </a:accent6>
        <a:hlink>
          <a:srgbClr val="FF99CC"/>
        </a:hlink>
        <a:folHlink>
          <a:srgbClr val="006600"/>
        </a:folHlink>
      </a:clrScheme>
      <a:clrMap bg1="lt1" tx1="dk1" bg2="lt2" tx2="dk2" accent1="accent1" accent2="accent2" accent3="accent3" accent4="accent4" accent5="accent5" accent6="accent6" hlink="hlink" folHlink="folHlink"/>
    </a:extraClrScheme>
    <a:extraClrScheme>
      <a:clrScheme name="BLUSH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USH 4">
        <a:dk1>
          <a:srgbClr val="000000"/>
        </a:dk1>
        <a:lt1>
          <a:srgbClr val="FFFFFF"/>
        </a:lt1>
        <a:dk2>
          <a:srgbClr val="CC0099"/>
        </a:dk2>
        <a:lt2>
          <a:srgbClr val="FFCCFF"/>
        </a:lt2>
        <a:accent1>
          <a:srgbClr val="00FF00"/>
        </a:accent1>
        <a:accent2>
          <a:srgbClr val="9933FF"/>
        </a:accent2>
        <a:accent3>
          <a:srgbClr val="E2AACA"/>
        </a:accent3>
        <a:accent4>
          <a:srgbClr val="DADADA"/>
        </a:accent4>
        <a:accent5>
          <a:srgbClr val="AAFFAA"/>
        </a:accent5>
        <a:accent6>
          <a:srgbClr val="8A2DE7"/>
        </a:accent6>
        <a:hlink>
          <a:srgbClr val="660066"/>
        </a:hlink>
        <a:folHlink>
          <a:srgbClr val="0066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C:\Microsoft Office\Templates\Presentation Designs\BLUSH.POT</Template>
  <TotalTime>1330</TotalTime>
  <Words>3338</Words>
  <Application>Microsoft Office PowerPoint</Application>
  <PresentationFormat>Letter Paper (8.5x11 in)</PresentationFormat>
  <Paragraphs>799</Paragraphs>
  <Slides>114</Slides>
  <Notes>76</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114</vt:i4>
      </vt:variant>
    </vt:vector>
  </HeadingPairs>
  <TitlesOfParts>
    <vt:vector size="122" baseType="lpstr">
      <vt:lpstr>Arial</vt:lpstr>
      <vt:lpstr>Georgia</vt:lpstr>
      <vt:lpstr>Impact</vt:lpstr>
      <vt:lpstr>Public Sans</vt:lpstr>
      <vt:lpstr>Segoe UI</vt:lpstr>
      <vt:lpstr>Times New Roman</vt:lpstr>
      <vt:lpstr>BLUSH</vt:lpstr>
      <vt:lpstr>Slide</vt:lpstr>
      <vt:lpstr> </vt:lpstr>
      <vt:lpstr>   Today’s Webinar Presenter</vt:lpstr>
      <vt:lpstr>PowerPoint Presentation</vt:lpstr>
      <vt:lpstr>Feeling like this? </vt:lpstr>
      <vt:lpstr>PowerPoint Presentation</vt:lpstr>
      <vt:lpstr>Planning now will avoid this scenario:</vt:lpstr>
      <vt:lpstr>                         The Senior Physician</vt:lpstr>
      <vt:lpstr>PowerPoint Presentation</vt:lpstr>
      <vt:lpstr>PowerPoint Presentation</vt:lpstr>
      <vt:lpstr>PowerPoint Presentation</vt:lpstr>
      <vt:lpstr>James F. Sweeney  Medical Economics Feb 13, 2019  Why it is hard for physicians to retire </vt:lpstr>
      <vt:lpstr>Medical Economics Comp Health Study Sept 2017</vt:lpstr>
      <vt:lpstr>The Maven Project</vt:lpstr>
      <vt:lpstr>The best  (and worst) places for doctors to retire </vt:lpstr>
      <vt:lpstr>Top five retirement locations for affordability</vt:lpstr>
      <vt:lpstr>Top five retirement locations for activities </vt:lpstr>
      <vt:lpstr>Top five retirement locations for quality of life</vt:lpstr>
      <vt:lpstr>Top five retirement locations for health care </vt:lpstr>
      <vt:lpstr>Ten worst places to retire (ranked by overall score)</vt:lpstr>
      <vt:lpstr>Ten worst places to retire, cont’d</vt:lpstr>
      <vt:lpstr>Ten best places to retire, ranked by overall score</vt:lpstr>
      <vt:lpstr>Ten best places to retire, cont’d</vt:lpstr>
      <vt:lpstr>Semi Retirement</vt:lpstr>
      <vt:lpstr>PowerPoint Presentation</vt:lpstr>
      <vt:lpstr>Partnership Elements</vt:lpstr>
      <vt:lpstr>Death &amp; Disability</vt:lpstr>
      <vt:lpstr>Spouses and Offices Manager need to be able to locate:</vt:lpstr>
      <vt:lpstr>Spouses and Offices Manager need to be able to locate:</vt:lpstr>
      <vt:lpstr>Spouses and Offices Manager need to be able to locate:</vt:lpstr>
      <vt:lpstr>Who will be impacted by your retirement?</vt:lpstr>
      <vt:lpstr>Closing Your Practice</vt:lpstr>
      <vt:lpstr>Avoid Abandonment Claims</vt:lpstr>
      <vt:lpstr>Letter to Patients</vt:lpstr>
      <vt:lpstr>Letter to Patients</vt:lpstr>
      <vt:lpstr>Who Should Receive Letter:</vt:lpstr>
      <vt:lpstr>PowerPoint Presentation</vt:lpstr>
      <vt:lpstr>PowerPoint Presentation</vt:lpstr>
      <vt:lpstr>PowerPoint Presentation</vt:lpstr>
      <vt:lpstr>PowerPoint Presentation</vt:lpstr>
      <vt:lpstr>PowerPoint Presentation</vt:lpstr>
      <vt:lpstr>Disposition of Medical Records</vt:lpstr>
      <vt:lpstr>If you release the Original Records to a New Physician:</vt:lpstr>
      <vt:lpstr>Medical Records</vt:lpstr>
      <vt:lpstr>Disposal of Drugs</vt:lpstr>
      <vt:lpstr>Disposal of Drugs</vt:lpstr>
      <vt:lpstr>Controlled Drug Return </vt:lpstr>
      <vt:lpstr>Need to deactivate your DEA</vt:lpstr>
      <vt:lpstr>Notification of IPAs/Payors</vt:lpstr>
      <vt:lpstr>Notify State Medical Board </vt:lpstr>
      <vt:lpstr>Accounts Receivable</vt:lpstr>
      <vt:lpstr>Providing for Staff</vt:lpstr>
      <vt:lpstr>Who can Represent You in a Practice Sale?</vt:lpstr>
      <vt:lpstr>Joint Venture Debra Phairas &amp; Broker :   David Greene and Norman Pearce  </vt:lpstr>
      <vt:lpstr>PowerPoint Presentation</vt:lpstr>
      <vt:lpstr>Reasons to List Your Practice for Sale:</vt:lpstr>
      <vt:lpstr>Evaluate Agent / Broker / Consultant:</vt:lpstr>
      <vt:lpstr>Selling to a Colleague or Associate:</vt:lpstr>
      <vt:lpstr>Why a Practice Has Value:</vt:lpstr>
      <vt:lpstr>PowerPoint Presentation</vt:lpstr>
      <vt:lpstr>Quality of life more important to today's physicians </vt:lpstr>
      <vt:lpstr>Practice Appraisal</vt:lpstr>
      <vt:lpstr>Why are Valuations Needed?</vt:lpstr>
      <vt:lpstr>Items needed for an Appraisal</vt:lpstr>
      <vt:lpstr>Items needed for an Appraisal</vt:lpstr>
      <vt:lpstr>Items needed for an Appraisal</vt:lpstr>
      <vt:lpstr>Items needed for an Appraisal</vt:lpstr>
      <vt:lpstr>On-Site Appraisal</vt:lpstr>
      <vt:lpstr>On-Site Appraisal</vt:lpstr>
      <vt:lpstr>On-Site Appraisal</vt:lpstr>
      <vt:lpstr>Quality of Appraisal</vt:lpstr>
      <vt:lpstr>Methods to Value a Practice</vt:lpstr>
      <vt:lpstr>Private Equity</vt:lpstr>
      <vt:lpstr>PowerPoint Presentation</vt:lpstr>
      <vt:lpstr>PowerPoint Presentation</vt:lpstr>
      <vt:lpstr>Serious Considerations</vt:lpstr>
      <vt:lpstr>Serious Considerations</vt:lpstr>
      <vt:lpstr>Serious Considerations</vt:lpstr>
      <vt:lpstr>Hard Assets</vt:lpstr>
      <vt:lpstr>https://www.medshare.org/ Donations of Medical Equipment</vt:lpstr>
      <vt:lpstr>Supplies</vt:lpstr>
      <vt:lpstr>Frames</vt:lpstr>
      <vt:lpstr>Accounts Receivable</vt:lpstr>
      <vt:lpstr>Valuing Intangibles including Goodwill</vt:lpstr>
      <vt:lpstr>Elements of Intangible Assets include:</vt:lpstr>
      <vt:lpstr>Elements of Intangible Assets include:</vt:lpstr>
      <vt:lpstr>Elements of Intangible Assets include:</vt:lpstr>
      <vt:lpstr>Methods to Value Intangible Assets</vt:lpstr>
      <vt:lpstr>Medical Practice Revenue and Net Earnings</vt:lpstr>
      <vt:lpstr>Appraisals: An Art and a Science</vt:lpstr>
      <vt:lpstr>Caveats about Pricing</vt:lpstr>
      <vt:lpstr>PowerPoint Presentation</vt:lpstr>
      <vt:lpstr>Finding a Buyer</vt:lpstr>
      <vt:lpstr>Finding a Buyer</vt:lpstr>
      <vt:lpstr>What should you advertise?</vt:lpstr>
      <vt:lpstr>Negotiating Sale Terms</vt:lpstr>
      <vt:lpstr>Other Terms to Negotiate:</vt:lpstr>
      <vt:lpstr>Other Terms to Negotiate:</vt:lpstr>
      <vt:lpstr>Other Terms to Negotiate:</vt:lpstr>
      <vt:lpstr>Other Terms to Negotiate:</vt:lpstr>
      <vt:lpstr>Other Terms to Negotiate:</vt:lpstr>
      <vt:lpstr>Writing the Agreement</vt:lpstr>
      <vt:lpstr>Help your Buyer Finance the Practice</vt:lpstr>
      <vt:lpstr>Personal Introduction</vt:lpstr>
      <vt:lpstr>How to Save Taxes on the Practice Sale</vt:lpstr>
      <vt:lpstr>Recommendations for Bringing in a New Associate:</vt:lpstr>
      <vt:lpstr>Practice Link</vt:lpstr>
      <vt:lpstr>Recommendations for Bringing in a New Associate:</vt:lpstr>
      <vt:lpstr>Discuss Salary and Benefits</vt:lpstr>
      <vt:lpstr>Example</vt:lpstr>
      <vt:lpstr>Incentive Bonus</vt:lpstr>
      <vt:lpstr>Buy - In</vt:lpstr>
      <vt:lpstr>Mergers</vt:lpstr>
      <vt:lpstr>Professional Assistance Needed:</vt:lpstr>
      <vt:lpstr>Thank you for attending!</vt:lpstr>
    </vt:vector>
  </TitlesOfParts>
  <Company>Practice &amp; Liability Consulta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Why Valuations are Needed?</dc:title>
  <dc:creator>Debra Phairas</dc:creator>
  <cp:lastModifiedBy>Debra Phairas</cp:lastModifiedBy>
  <cp:revision>193</cp:revision>
  <cp:lastPrinted>2013-02-19T21:05:59Z</cp:lastPrinted>
  <dcterms:created xsi:type="dcterms:W3CDTF">2000-06-25T21:26:00Z</dcterms:created>
  <dcterms:modified xsi:type="dcterms:W3CDTF">2024-04-16T23:20:57Z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3" name="_NewReviewCycle">
    <vt:lpwstr/>
  </property>
</Properties>
</file>